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0"/>
  </p:notesMasterIdLst>
  <p:handoutMasterIdLst>
    <p:handoutMasterId r:id="rId11"/>
  </p:handoutMasterIdLst>
  <p:sldIdLst>
    <p:sldId id="270" r:id="rId2"/>
    <p:sldId id="3367" r:id="rId3"/>
    <p:sldId id="3365" r:id="rId4"/>
    <p:sldId id="3371" r:id="rId5"/>
    <p:sldId id="3372" r:id="rId6"/>
    <p:sldId id="3364" r:id="rId7"/>
    <p:sldId id="3370" r:id="rId8"/>
    <p:sldId id="3368" r:id="rId9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ron Alejandro Ramirez Lopez" initials="AAR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EE3"/>
    <a:srgbClr val="990000"/>
    <a:srgbClr val="0B752E"/>
    <a:srgbClr val="A17C3C"/>
    <a:srgbClr val="1E423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1657" autoAdjust="0"/>
  </p:normalViewPr>
  <p:slideViewPr>
    <p:cSldViewPr snapToGrid="0">
      <p:cViewPr varScale="1">
        <p:scale>
          <a:sx n="103" d="100"/>
          <a:sy n="103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2796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47099D-EFB2-4CF4-9398-F6119B1DED71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BF5AFF-046A-4983-A0D0-03A2CF2B7E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1150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3B6AEB-B4EE-43D6-BF1C-5E62C6F892B1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BD1FA9-D71E-4C90-B98E-DA028FAC1D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792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F3107-FFE8-3645-B89F-777090C37BF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684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F3107-FFE8-3645-B89F-777090C37BF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4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F3107-FFE8-3645-B89F-777090C37BF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19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F3107-FFE8-3645-B89F-777090C37BF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861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F3107-FFE8-3645-B89F-777090C37BF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120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F3107-FFE8-3645-B89F-777090C37BF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054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F3107-FFE8-3645-B89F-777090C37BF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4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CAF5-2561-4B7A-B04A-88EDEA523C99}" type="datetime1">
              <a:rPr lang="es-MX" smtClean="0"/>
              <a:t>03/03/2021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31901168-FEF9-924E-8853-9232535932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631315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xmlns="" id="{32B3750D-6380-9D46-8C74-61632B62325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F7D969CF-33B8-2E42-BA1B-8D19A4FC2066}"/>
              </a:ext>
            </a:extLst>
          </p:cNvPr>
          <p:cNvCxnSpPr/>
          <p:nvPr userDrawn="1"/>
        </p:nvCxnSpPr>
        <p:spPr>
          <a:xfrm>
            <a:off x="2006600" y="3048000"/>
            <a:ext cx="8178800" cy="0"/>
          </a:xfrm>
          <a:prstGeom prst="line">
            <a:avLst/>
          </a:prstGeom>
          <a:ln w="3810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42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2" y="2164079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346F3C90-23DA-4C58-A853-BC92A81EC901}" type="datetime1">
              <a:rPr lang="es-MX" smtClean="0"/>
              <a:t>03/03/2021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3"/>
            <a:ext cx="4008846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544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02F6A71-34EE-B34B-AFA7-18487432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ECAC-2351-43A8-BB12-5F9E93EEF677}" type="datetime1">
              <a:rPr lang="es-MX" smtClean="0"/>
              <a:t>03/03/2021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A14938F-592E-C442-8304-19C2B2DC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7B6C953-D0A6-0944-AF6E-40BEA205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E24DA103-E0A4-614B-B8A5-B5EC39AB2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639" y="2856183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xmlns="" id="{0372707F-ED60-CD4B-B079-83E5321898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2137" y="3876851"/>
            <a:ext cx="7119240" cy="6588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1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5A91C-4A8D-4A06-A090-99B9C0BE78E2}" type="datetime1">
              <a:rPr lang="es-MX" smtClean="0"/>
              <a:t>03/03/2021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180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8.jpeg"/><Relationship Id="rId15" Type="http://schemas.openxmlformats.org/officeDocument/2006/relationships/image" Target="../media/image30.jpe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9.jpe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.pn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8.pn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E3D816-0452-AE43-995F-82FF1900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20" y="1406083"/>
            <a:ext cx="11465560" cy="1974319"/>
          </a:xfrm>
        </p:spPr>
        <p:txBody>
          <a:bodyPr/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dirty="0"/>
              <a:t>Permiso COVID-19 Versión 2.0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AFBE54E-50F5-5D42-993F-3FC0B29C4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Laboratorios con Convenio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FE0F850-2B40-C744-98D5-C22A2ADC8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439" y="3839844"/>
            <a:ext cx="2546524" cy="2857286"/>
          </a:xfrm>
          <a:prstGeom prst="rect">
            <a:avLst/>
          </a:prstGeom>
        </p:spPr>
      </p:pic>
      <p:pic>
        <p:nvPicPr>
          <p:cNvPr id="7" name="Google Shape;35;p8" descr="LOGO IMSS VERDE-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7470" y="4384793"/>
            <a:ext cx="1297059" cy="152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22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428;p23">
            <a:extLst>
              <a:ext uri="{FF2B5EF4-FFF2-40B4-BE49-F238E27FC236}">
                <a16:creationId xmlns:a16="http://schemas.microsoft.com/office/drawing/2014/main" xmlns="" id="{E651C9A5-1F59-4AD2-970E-E23B1CC4A2E5}"/>
              </a:ext>
            </a:extLst>
          </p:cNvPr>
          <p:cNvSpPr txBox="1"/>
          <p:nvPr/>
        </p:nvSpPr>
        <p:spPr>
          <a:xfrm>
            <a:off x="-18202" y="5702614"/>
            <a:ext cx="12210202" cy="662072"/>
          </a:xfrm>
          <a:prstGeom prst="rect">
            <a:avLst/>
          </a:prstGeom>
          <a:solidFill>
            <a:srgbClr val="0B75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bg1"/>
              </a:solidFill>
              <a:latin typeface="Montserrat" panose="000005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64" name="Google Shape;138;p2">
            <a:extLst>
              <a:ext uri="{FF2B5EF4-FFF2-40B4-BE49-F238E27FC236}">
                <a16:creationId xmlns:a16="http://schemas.microsoft.com/office/drawing/2014/main" xmlns="" id="{C6AD614B-79DE-43C8-8543-38C2F8CE24C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4545" y="534135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422;p23">
            <a:extLst>
              <a:ext uri="{FF2B5EF4-FFF2-40B4-BE49-F238E27FC236}">
                <a16:creationId xmlns:a16="http://schemas.microsoft.com/office/drawing/2014/main" xmlns="" id="{19CA8B4C-9AA9-406D-882A-07611C258B8D}"/>
              </a:ext>
            </a:extLst>
          </p:cNvPr>
          <p:cNvSpPr/>
          <p:nvPr/>
        </p:nvSpPr>
        <p:spPr>
          <a:xfrm>
            <a:off x="64171" y="3513265"/>
            <a:ext cx="1798010" cy="1468309"/>
          </a:xfrm>
          <a:prstGeom prst="roundRect">
            <a:avLst>
              <a:gd name="adj" fmla="val 67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Montserrat" panose="000005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423;p23">
            <a:extLst>
              <a:ext uri="{FF2B5EF4-FFF2-40B4-BE49-F238E27FC236}">
                <a16:creationId xmlns:a16="http://schemas.microsoft.com/office/drawing/2014/main" xmlns="" id="{1F54FF25-9E49-4F99-A749-E179B2457725}"/>
              </a:ext>
            </a:extLst>
          </p:cNvPr>
          <p:cNvSpPr/>
          <p:nvPr/>
        </p:nvSpPr>
        <p:spPr>
          <a:xfrm>
            <a:off x="263380" y="2190750"/>
            <a:ext cx="1332840" cy="1356080"/>
          </a:xfrm>
          <a:custGeom>
            <a:avLst/>
            <a:gdLst/>
            <a:ahLst/>
            <a:cxnLst/>
            <a:rect l="l" t="t" r="r" b="b"/>
            <a:pathLst>
              <a:path w="30683" h="30695" extrusionOk="0">
                <a:moveTo>
                  <a:pt x="15348" y="1"/>
                </a:moveTo>
                <a:cubicBezTo>
                  <a:pt x="6871" y="1"/>
                  <a:pt x="1" y="6871"/>
                  <a:pt x="1" y="15348"/>
                </a:cubicBezTo>
                <a:cubicBezTo>
                  <a:pt x="1" y="23825"/>
                  <a:pt x="6871" y="30695"/>
                  <a:pt x="15348" y="30695"/>
                </a:cubicBezTo>
                <a:cubicBezTo>
                  <a:pt x="23813" y="30695"/>
                  <a:pt x="30683" y="23825"/>
                  <a:pt x="30683" y="15348"/>
                </a:cubicBezTo>
                <a:cubicBezTo>
                  <a:pt x="30683" y="6871"/>
                  <a:pt x="23813" y="1"/>
                  <a:pt x="15348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427;p23">
            <a:extLst>
              <a:ext uri="{FF2B5EF4-FFF2-40B4-BE49-F238E27FC236}">
                <a16:creationId xmlns:a16="http://schemas.microsoft.com/office/drawing/2014/main" xmlns="" id="{85BCFB0F-E3A8-4216-9D29-6BA6AE9ECCF2}"/>
              </a:ext>
            </a:extLst>
          </p:cNvPr>
          <p:cNvSpPr/>
          <p:nvPr/>
        </p:nvSpPr>
        <p:spPr>
          <a:xfrm rot="5400000">
            <a:off x="1444529" y="4099674"/>
            <a:ext cx="835302" cy="255611"/>
          </a:xfrm>
          <a:prstGeom prst="triangl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428;p23">
            <a:extLst>
              <a:ext uri="{FF2B5EF4-FFF2-40B4-BE49-F238E27FC236}">
                <a16:creationId xmlns:a16="http://schemas.microsoft.com/office/drawing/2014/main" xmlns="" id="{80A69B45-8922-4FDB-9638-3A13B4259342}"/>
              </a:ext>
            </a:extLst>
          </p:cNvPr>
          <p:cNvSpPr txBox="1"/>
          <p:nvPr/>
        </p:nvSpPr>
        <p:spPr>
          <a:xfrm>
            <a:off x="-18202" y="5135933"/>
            <a:ext cx="5847849" cy="429600"/>
          </a:xfrm>
          <a:prstGeom prst="rect">
            <a:avLst/>
          </a:prstGeom>
          <a:solidFill>
            <a:schemeClr val="accent4">
              <a:lumMod val="50000"/>
              <a:alpha val="41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bg1"/>
              </a:solidFill>
              <a:latin typeface="Montserrat" panose="000005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88" name="Picture 2">
            <a:extLst>
              <a:ext uri="{FF2B5EF4-FFF2-40B4-BE49-F238E27FC236}">
                <a16:creationId xmlns:a16="http://schemas.microsoft.com/office/drawing/2014/main" xmlns="" id="{B902B8C7-DD19-4C79-AFFD-B1099E3CC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71" y="2367658"/>
            <a:ext cx="1355590" cy="9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" name="Google Shape;422;p23">
            <a:extLst>
              <a:ext uri="{FF2B5EF4-FFF2-40B4-BE49-F238E27FC236}">
                <a16:creationId xmlns:a16="http://schemas.microsoft.com/office/drawing/2014/main" xmlns="" id="{0F7942A9-539D-42F3-93FF-3539F2C64889}"/>
              </a:ext>
            </a:extLst>
          </p:cNvPr>
          <p:cNvSpPr/>
          <p:nvPr/>
        </p:nvSpPr>
        <p:spPr>
          <a:xfrm>
            <a:off x="2111808" y="3513265"/>
            <a:ext cx="1798010" cy="1468309"/>
          </a:xfrm>
          <a:prstGeom prst="roundRect">
            <a:avLst>
              <a:gd name="adj" fmla="val 675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Montserrat" panose="000005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423;p23">
            <a:extLst>
              <a:ext uri="{FF2B5EF4-FFF2-40B4-BE49-F238E27FC236}">
                <a16:creationId xmlns:a16="http://schemas.microsoft.com/office/drawing/2014/main" xmlns="" id="{2BE27A86-ADFE-4CDA-82E5-A3A4D2EC23FB}"/>
              </a:ext>
            </a:extLst>
          </p:cNvPr>
          <p:cNvSpPr/>
          <p:nvPr/>
        </p:nvSpPr>
        <p:spPr>
          <a:xfrm>
            <a:off x="2311017" y="2190750"/>
            <a:ext cx="1332840" cy="1356080"/>
          </a:xfrm>
          <a:custGeom>
            <a:avLst/>
            <a:gdLst/>
            <a:ahLst/>
            <a:cxnLst/>
            <a:rect l="l" t="t" r="r" b="b"/>
            <a:pathLst>
              <a:path w="30683" h="30695" extrusionOk="0">
                <a:moveTo>
                  <a:pt x="15348" y="1"/>
                </a:moveTo>
                <a:cubicBezTo>
                  <a:pt x="6871" y="1"/>
                  <a:pt x="1" y="6871"/>
                  <a:pt x="1" y="15348"/>
                </a:cubicBezTo>
                <a:cubicBezTo>
                  <a:pt x="1" y="23825"/>
                  <a:pt x="6871" y="30695"/>
                  <a:pt x="15348" y="30695"/>
                </a:cubicBezTo>
                <a:cubicBezTo>
                  <a:pt x="23813" y="30695"/>
                  <a:pt x="30683" y="23825"/>
                  <a:pt x="30683" y="15348"/>
                </a:cubicBezTo>
                <a:cubicBezTo>
                  <a:pt x="30683" y="6871"/>
                  <a:pt x="23813" y="1"/>
                  <a:pt x="15348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427;p23">
            <a:extLst>
              <a:ext uri="{FF2B5EF4-FFF2-40B4-BE49-F238E27FC236}">
                <a16:creationId xmlns:a16="http://schemas.microsoft.com/office/drawing/2014/main" xmlns="" id="{5327D532-5842-4428-8FEF-2C750B718066}"/>
              </a:ext>
            </a:extLst>
          </p:cNvPr>
          <p:cNvSpPr/>
          <p:nvPr/>
        </p:nvSpPr>
        <p:spPr>
          <a:xfrm rot="5400000">
            <a:off x="3492166" y="4099674"/>
            <a:ext cx="835302" cy="255611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" name="Google Shape;427;p23">
            <a:extLst>
              <a:ext uri="{FF2B5EF4-FFF2-40B4-BE49-F238E27FC236}">
                <a16:creationId xmlns:a16="http://schemas.microsoft.com/office/drawing/2014/main" xmlns="" id="{6347F862-B2AF-4F2B-BB02-03F9D39F6B83}"/>
              </a:ext>
            </a:extLst>
          </p:cNvPr>
          <p:cNvSpPr/>
          <p:nvPr/>
        </p:nvSpPr>
        <p:spPr>
          <a:xfrm rot="5400000">
            <a:off x="1821961" y="4099674"/>
            <a:ext cx="835302" cy="255611"/>
          </a:xfrm>
          <a:prstGeom prst="triangle">
            <a:avLst>
              <a:gd name="adj" fmla="val 50000"/>
            </a:avLst>
          </a:prstGeom>
          <a:solidFill>
            <a:srgbClr val="F7EE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422;p23">
            <a:extLst>
              <a:ext uri="{FF2B5EF4-FFF2-40B4-BE49-F238E27FC236}">
                <a16:creationId xmlns:a16="http://schemas.microsoft.com/office/drawing/2014/main" xmlns="" id="{41012D1B-8E4C-48E3-9C70-C878E64B77FB}"/>
              </a:ext>
            </a:extLst>
          </p:cNvPr>
          <p:cNvSpPr/>
          <p:nvPr/>
        </p:nvSpPr>
        <p:spPr>
          <a:xfrm>
            <a:off x="4159445" y="3513265"/>
            <a:ext cx="1798010" cy="1468309"/>
          </a:xfrm>
          <a:prstGeom prst="roundRect">
            <a:avLst>
              <a:gd name="adj" fmla="val 6755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Montserrat" panose="000005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423;p23">
            <a:extLst>
              <a:ext uri="{FF2B5EF4-FFF2-40B4-BE49-F238E27FC236}">
                <a16:creationId xmlns:a16="http://schemas.microsoft.com/office/drawing/2014/main" xmlns="" id="{2945C635-604A-4B68-B32E-6B9DF82B262B}"/>
              </a:ext>
            </a:extLst>
          </p:cNvPr>
          <p:cNvSpPr/>
          <p:nvPr/>
        </p:nvSpPr>
        <p:spPr>
          <a:xfrm>
            <a:off x="4358654" y="2190750"/>
            <a:ext cx="1332840" cy="1356080"/>
          </a:xfrm>
          <a:custGeom>
            <a:avLst/>
            <a:gdLst/>
            <a:ahLst/>
            <a:cxnLst/>
            <a:rect l="l" t="t" r="r" b="b"/>
            <a:pathLst>
              <a:path w="30683" h="30695" extrusionOk="0">
                <a:moveTo>
                  <a:pt x="15348" y="1"/>
                </a:moveTo>
                <a:cubicBezTo>
                  <a:pt x="6871" y="1"/>
                  <a:pt x="1" y="6871"/>
                  <a:pt x="1" y="15348"/>
                </a:cubicBezTo>
                <a:cubicBezTo>
                  <a:pt x="1" y="23825"/>
                  <a:pt x="6871" y="30695"/>
                  <a:pt x="15348" y="30695"/>
                </a:cubicBezTo>
                <a:cubicBezTo>
                  <a:pt x="23813" y="30695"/>
                  <a:pt x="30683" y="23825"/>
                  <a:pt x="30683" y="15348"/>
                </a:cubicBezTo>
                <a:cubicBezTo>
                  <a:pt x="30683" y="6871"/>
                  <a:pt x="23813" y="1"/>
                  <a:pt x="15348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427;p23">
            <a:extLst>
              <a:ext uri="{FF2B5EF4-FFF2-40B4-BE49-F238E27FC236}">
                <a16:creationId xmlns:a16="http://schemas.microsoft.com/office/drawing/2014/main" xmlns="" id="{8A414927-7D43-4635-BAEE-30EA2F2A7255}"/>
              </a:ext>
            </a:extLst>
          </p:cNvPr>
          <p:cNvSpPr/>
          <p:nvPr/>
        </p:nvSpPr>
        <p:spPr>
          <a:xfrm rot="5400000">
            <a:off x="5539803" y="4099674"/>
            <a:ext cx="835302" cy="255611"/>
          </a:xfrm>
          <a:prstGeom prst="triangle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427;p23">
            <a:extLst>
              <a:ext uri="{FF2B5EF4-FFF2-40B4-BE49-F238E27FC236}">
                <a16:creationId xmlns:a16="http://schemas.microsoft.com/office/drawing/2014/main" xmlns="" id="{28A6E0C7-16F4-4DA7-975A-C4470669734E}"/>
              </a:ext>
            </a:extLst>
          </p:cNvPr>
          <p:cNvSpPr/>
          <p:nvPr/>
        </p:nvSpPr>
        <p:spPr>
          <a:xfrm rot="5400000">
            <a:off x="3869598" y="4099674"/>
            <a:ext cx="835302" cy="255611"/>
          </a:xfrm>
          <a:prstGeom prst="triangle">
            <a:avLst>
              <a:gd name="adj" fmla="val 50000"/>
            </a:avLst>
          </a:prstGeom>
          <a:solidFill>
            <a:srgbClr val="F7EE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422;p23">
            <a:extLst>
              <a:ext uri="{FF2B5EF4-FFF2-40B4-BE49-F238E27FC236}">
                <a16:creationId xmlns:a16="http://schemas.microsoft.com/office/drawing/2014/main" xmlns="" id="{4EC5C486-0322-44A6-9564-8415C0655084}"/>
              </a:ext>
            </a:extLst>
          </p:cNvPr>
          <p:cNvSpPr/>
          <p:nvPr/>
        </p:nvSpPr>
        <p:spPr>
          <a:xfrm>
            <a:off x="6195709" y="3513265"/>
            <a:ext cx="1798010" cy="1468309"/>
          </a:xfrm>
          <a:prstGeom prst="roundRect">
            <a:avLst>
              <a:gd name="adj" fmla="val 6755"/>
            </a:avLst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Montserrat" panose="000005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423;p23">
            <a:extLst>
              <a:ext uri="{FF2B5EF4-FFF2-40B4-BE49-F238E27FC236}">
                <a16:creationId xmlns:a16="http://schemas.microsoft.com/office/drawing/2014/main" xmlns="" id="{C127F8FD-FEA6-4A4C-BBAE-C8B9717B333D}"/>
              </a:ext>
            </a:extLst>
          </p:cNvPr>
          <p:cNvSpPr/>
          <p:nvPr/>
        </p:nvSpPr>
        <p:spPr>
          <a:xfrm>
            <a:off x="6394918" y="2190750"/>
            <a:ext cx="1332840" cy="1356080"/>
          </a:xfrm>
          <a:custGeom>
            <a:avLst/>
            <a:gdLst/>
            <a:ahLst/>
            <a:cxnLst/>
            <a:rect l="l" t="t" r="r" b="b"/>
            <a:pathLst>
              <a:path w="30683" h="30695" extrusionOk="0">
                <a:moveTo>
                  <a:pt x="15348" y="1"/>
                </a:moveTo>
                <a:cubicBezTo>
                  <a:pt x="6871" y="1"/>
                  <a:pt x="1" y="6871"/>
                  <a:pt x="1" y="15348"/>
                </a:cubicBezTo>
                <a:cubicBezTo>
                  <a:pt x="1" y="23825"/>
                  <a:pt x="6871" y="30695"/>
                  <a:pt x="15348" y="30695"/>
                </a:cubicBezTo>
                <a:cubicBezTo>
                  <a:pt x="23813" y="30695"/>
                  <a:pt x="30683" y="23825"/>
                  <a:pt x="30683" y="15348"/>
                </a:cubicBezTo>
                <a:cubicBezTo>
                  <a:pt x="30683" y="6871"/>
                  <a:pt x="23813" y="1"/>
                  <a:pt x="15348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1">
                <a:lumMod val="75000"/>
                <a:lumOff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427;p23">
            <a:extLst>
              <a:ext uri="{FF2B5EF4-FFF2-40B4-BE49-F238E27FC236}">
                <a16:creationId xmlns:a16="http://schemas.microsoft.com/office/drawing/2014/main" xmlns="" id="{AAA32469-ACB5-432E-8296-8275B30E8483}"/>
              </a:ext>
            </a:extLst>
          </p:cNvPr>
          <p:cNvSpPr/>
          <p:nvPr/>
        </p:nvSpPr>
        <p:spPr>
          <a:xfrm rot="5400000">
            <a:off x="7576067" y="4099674"/>
            <a:ext cx="835302" cy="255611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427;p23">
            <a:extLst>
              <a:ext uri="{FF2B5EF4-FFF2-40B4-BE49-F238E27FC236}">
                <a16:creationId xmlns:a16="http://schemas.microsoft.com/office/drawing/2014/main" xmlns="" id="{2615BCF5-FFA4-44CF-AA2E-452CF871ACDC}"/>
              </a:ext>
            </a:extLst>
          </p:cNvPr>
          <p:cNvSpPr/>
          <p:nvPr/>
        </p:nvSpPr>
        <p:spPr>
          <a:xfrm rot="5400000">
            <a:off x="5905862" y="4099674"/>
            <a:ext cx="835302" cy="25561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422;p23">
            <a:extLst>
              <a:ext uri="{FF2B5EF4-FFF2-40B4-BE49-F238E27FC236}">
                <a16:creationId xmlns:a16="http://schemas.microsoft.com/office/drawing/2014/main" xmlns="" id="{2A079DAC-F8E1-4AFE-9756-88956B155932}"/>
              </a:ext>
            </a:extLst>
          </p:cNvPr>
          <p:cNvSpPr/>
          <p:nvPr/>
        </p:nvSpPr>
        <p:spPr>
          <a:xfrm>
            <a:off x="8243346" y="3513265"/>
            <a:ext cx="1798010" cy="1468309"/>
          </a:xfrm>
          <a:prstGeom prst="roundRect">
            <a:avLst>
              <a:gd name="adj" fmla="val 675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Montserrat" panose="000005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423;p23">
            <a:extLst>
              <a:ext uri="{FF2B5EF4-FFF2-40B4-BE49-F238E27FC236}">
                <a16:creationId xmlns:a16="http://schemas.microsoft.com/office/drawing/2014/main" xmlns="" id="{ED4C2876-3974-478F-B4CE-24DA5CA4DC48}"/>
              </a:ext>
            </a:extLst>
          </p:cNvPr>
          <p:cNvSpPr/>
          <p:nvPr/>
        </p:nvSpPr>
        <p:spPr>
          <a:xfrm>
            <a:off x="8442555" y="2190750"/>
            <a:ext cx="1332840" cy="1356080"/>
          </a:xfrm>
          <a:custGeom>
            <a:avLst/>
            <a:gdLst/>
            <a:ahLst/>
            <a:cxnLst/>
            <a:rect l="l" t="t" r="r" b="b"/>
            <a:pathLst>
              <a:path w="30683" h="30695" extrusionOk="0">
                <a:moveTo>
                  <a:pt x="15348" y="1"/>
                </a:moveTo>
                <a:cubicBezTo>
                  <a:pt x="6871" y="1"/>
                  <a:pt x="1" y="6871"/>
                  <a:pt x="1" y="15348"/>
                </a:cubicBezTo>
                <a:cubicBezTo>
                  <a:pt x="1" y="23825"/>
                  <a:pt x="6871" y="30695"/>
                  <a:pt x="15348" y="30695"/>
                </a:cubicBezTo>
                <a:cubicBezTo>
                  <a:pt x="23813" y="30695"/>
                  <a:pt x="30683" y="23825"/>
                  <a:pt x="30683" y="15348"/>
                </a:cubicBezTo>
                <a:cubicBezTo>
                  <a:pt x="30683" y="6871"/>
                  <a:pt x="23813" y="1"/>
                  <a:pt x="15348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427;p23">
            <a:extLst>
              <a:ext uri="{FF2B5EF4-FFF2-40B4-BE49-F238E27FC236}">
                <a16:creationId xmlns:a16="http://schemas.microsoft.com/office/drawing/2014/main" xmlns="" id="{40BB0F46-F2FA-433D-96BB-B468249D2B8F}"/>
              </a:ext>
            </a:extLst>
          </p:cNvPr>
          <p:cNvSpPr/>
          <p:nvPr/>
        </p:nvSpPr>
        <p:spPr>
          <a:xfrm rot="5400000">
            <a:off x="9623704" y="4099674"/>
            <a:ext cx="835302" cy="255611"/>
          </a:xfrm>
          <a:prstGeom prst="triangle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427;p23">
            <a:extLst>
              <a:ext uri="{FF2B5EF4-FFF2-40B4-BE49-F238E27FC236}">
                <a16:creationId xmlns:a16="http://schemas.microsoft.com/office/drawing/2014/main" xmlns="" id="{A8D95600-46E6-486E-B4FD-4D04871010CA}"/>
              </a:ext>
            </a:extLst>
          </p:cNvPr>
          <p:cNvSpPr/>
          <p:nvPr/>
        </p:nvSpPr>
        <p:spPr>
          <a:xfrm rot="5400000">
            <a:off x="7953499" y="4099674"/>
            <a:ext cx="835302" cy="25561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422;p23">
            <a:extLst>
              <a:ext uri="{FF2B5EF4-FFF2-40B4-BE49-F238E27FC236}">
                <a16:creationId xmlns:a16="http://schemas.microsoft.com/office/drawing/2014/main" xmlns="" id="{D9D73E6E-BF09-48A6-BF14-A17EBB582B96}"/>
              </a:ext>
            </a:extLst>
          </p:cNvPr>
          <p:cNvSpPr/>
          <p:nvPr/>
        </p:nvSpPr>
        <p:spPr>
          <a:xfrm>
            <a:off x="10209949" y="3513265"/>
            <a:ext cx="1798010" cy="1468309"/>
          </a:xfrm>
          <a:prstGeom prst="roundRect">
            <a:avLst>
              <a:gd name="adj" fmla="val 6755"/>
            </a:avLst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FFFF"/>
              </a:solidFill>
              <a:latin typeface="Montserrat" panose="000005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423;p23">
            <a:extLst>
              <a:ext uri="{FF2B5EF4-FFF2-40B4-BE49-F238E27FC236}">
                <a16:creationId xmlns:a16="http://schemas.microsoft.com/office/drawing/2014/main" xmlns="" id="{FA7828A8-DA28-4DDF-BCAB-497C60B61E1F}"/>
              </a:ext>
            </a:extLst>
          </p:cNvPr>
          <p:cNvSpPr/>
          <p:nvPr/>
        </p:nvSpPr>
        <p:spPr>
          <a:xfrm>
            <a:off x="10409158" y="2190750"/>
            <a:ext cx="1332840" cy="1356080"/>
          </a:xfrm>
          <a:custGeom>
            <a:avLst/>
            <a:gdLst/>
            <a:ahLst/>
            <a:cxnLst/>
            <a:rect l="l" t="t" r="r" b="b"/>
            <a:pathLst>
              <a:path w="30683" h="30695" extrusionOk="0">
                <a:moveTo>
                  <a:pt x="15348" y="1"/>
                </a:moveTo>
                <a:cubicBezTo>
                  <a:pt x="6871" y="1"/>
                  <a:pt x="1" y="6871"/>
                  <a:pt x="1" y="15348"/>
                </a:cubicBezTo>
                <a:cubicBezTo>
                  <a:pt x="1" y="23825"/>
                  <a:pt x="6871" y="30695"/>
                  <a:pt x="15348" y="30695"/>
                </a:cubicBezTo>
                <a:cubicBezTo>
                  <a:pt x="23813" y="30695"/>
                  <a:pt x="30683" y="23825"/>
                  <a:pt x="30683" y="15348"/>
                </a:cubicBezTo>
                <a:cubicBezTo>
                  <a:pt x="30683" y="6871"/>
                  <a:pt x="23813" y="1"/>
                  <a:pt x="15348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427;p23">
            <a:extLst>
              <a:ext uri="{FF2B5EF4-FFF2-40B4-BE49-F238E27FC236}">
                <a16:creationId xmlns:a16="http://schemas.microsoft.com/office/drawing/2014/main" xmlns="" id="{61D45AE1-F115-44A8-84F1-A9E650BEA7FB}"/>
              </a:ext>
            </a:extLst>
          </p:cNvPr>
          <p:cNvSpPr/>
          <p:nvPr/>
        </p:nvSpPr>
        <p:spPr>
          <a:xfrm rot="5400000">
            <a:off x="9920102" y="4099674"/>
            <a:ext cx="835302" cy="25561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EE8235AB-79FE-4837-A00A-7051CABC05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44" y="2365502"/>
            <a:ext cx="932756" cy="93275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5B8FEE74-2586-4071-85A5-421DCEC126FF}"/>
              </a:ext>
            </a:extLst>
          </p:cNvPr>
          <p:cNvSpPr txBox="1"/>
          <p:nvPr/>
        </p:nvSpPr>
        <p:spPr>
          <a:xfrm>
            <a:off x="84004" y="3761448"/>
            <a:ext cx="1784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Montserrat" panose="00000500000000000000" pitchFamily="2" charset="0"/>
              </a:rPr>
              <a:t>Solicitud vía remota y Cuestionario de tamizaje</a:t>
            </a:r>
          </a:p>
        </p:txBody>
      </p:sp>
      <p:sp>
        <p:nvSpPr>
          <p:cNvPr id="218" name="CuadroTexto 217">
            <a:extLst>
              <a:ext uri="{FF2B5EF4-FFF2-40B4-BE49-F238E27FC236}">
                <a16:creationId xmlns:a16="http://schemas.microsoft.com/office/drawing/2014/main" xmlns="" id="{4884F3A8-C4F2-4F62-8D33-EDB3E7300AF7}"/>
              </a:ext>
            </a:extLst>
          </p:cNvPr>
          <p:cNvSpPr txBox="1"/>
          <p:nvPr/>
        </p:nvSpPr>
        <p:spPr>
          <a:xfrm>
            <a:off x="2170502" y="3857940"/>
            <a:ext cx="1784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Montserrat" panose="00000500000000000000" pitchFamily="2" charset="0"/>
              </a:rPr>
              <a:t>Validación Cuentas CLABE</a:t>
            </a:r>
          </a:p>
        </p:txBody>
      </p:sp>
      <p:sp>
        <p:nvSpPr>
          <p:cNvPr id="219" name="CuadroTexto 218">
            <a:extLst>
              <a:ext uri="{FF2B5EF4-FFF2-40B4-BE49-F238E27FC236}">
                <a16:creationId xmlns:a16="http://schemas.microsoft.com/office/drawing/2014/main" xmlns="" id="{6BFA9279-40FE-43B5-B4A3-FD33796E3319}"/>
              </a:ext>
            </a:extLst>
          </p:cNvPr>
          <p:cNvSpPr txBox="1"/>
          <p:nvPr/>
        </p:nvSpPr>
        <p:spPr>
          <a:xfrm>
            <a:off x="716258" y="5152559"/>
            <a:ext cx="4712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Permiso COVID-19 Versión inicial</a:t>
            </a:r>
          </a:p>
        </p:txBody>
      </p:sp>
      <p:sp>
        <p:nvSpPr>
          <p:cNvPr id="18" name="Triángulo rectángulo 17">
            <a:extLst>
              <a:ext uri="{FF2B5EF4-FFF2-40B4-BE49-F238E27FC236}">
                <a16:creationId xmlns:a16="http://schemas.microsoft.com/office/drawing/2014/main" xmlns="" id="{051ADF94-26FB-48AF-BA66-1481C6463822}"/>
              </a:ext>
            </a:extLst>
          </p:cNvPr>
          <p:cNvSpPr/>
          <p:nvPr/>
        </p:nvSpPr>
        <p:spPr>
          <a:xfrm flipH="1">
            <a:off x="5394301" y="5333700"/>
            <a:ext cx="444847" cy="2375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1" name="Triángulo rectángulo 220">
            <a:extLst>
              <a:ext uri="{FF2B5EF4-FFF2-40B4-BE49-F238E27FC236}">
                <a16:creationId xmlns:a16="http://schemas.microsoft.com/office/drawing/2014/main" xmlns="" id="{E7DA68C0-485B-4A9E-B6BB-743EBC108708}"/>
              </a:ext>
            </a:extLst>
          </p:cNvPr>
          <p:cNvSpPr/>
          <p:nvPr/>
        </p:nvSpPr>
        <p:spPr>
          <a:xfrm flipH="1" flipV="1">
            <a:off x="5394301" y="5103017"/>
            <a:ext cx="444847" cy="23752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6" name="CuadroTexto 225">
            <a:extLst>
              <a:ext uri="{FF2B5EF4-FFF2-40B4-BE49-F238E27FC236}">
                <a16:creationId xmlns:a16="http://schemas.microsoft.com/office/drawing/2014/main" xmlns="" id="{7B99156B-1D4F-4D4D-934C-A42CBA9F55C1}"/>
              </a:ext>
            </a:extLst>
          </p:cNvPr>
          <p:cNvSpPr txBox="1"/>
          <p:nvPr/>
        </p:nvSpPr>
        <p:spPr>
          <a:xfrm>
            <a:off x="471497" y="5746420"/>
            <a:ext cx="67226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Montserrat" panose="00000500000000000000" pitchFamily="2" charset="0"/>
              </a:rPr>
              <a:t>Permiso COVID-19 Versión 2.0</a:t>
            </a:r>
          </a:p>
        </p:txBody>
      </p:sp>
      <p:sp>
        <p:nvSpPr>
          <p:cNvPr id="227" name="CuadroTexto 226">
            <a:extLst>
              <a:ext uri="{FF2B5EF4-FFF2-40B4-BE49-F238E27FC236}">
                <a16:creationId xmlns:a16="http://schemas.microsoft.com/office/drawing/2014/main" xmlns="" id="{0C483CA5-4037-49C0-B65F-D34F1F03BFCB}"/>
              </a:ext>
            </a:extLst>
          </p:cNvPr>
          <p:cNvSpPr txBox="1"/>
          <p:nvPr/>
        </p:nvSpPr>
        <p:spPr>
          <a:xfrm>
            <a:off x="4223115" y="3808595"/>
            <a:ext cx="1784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Montserrat" panose="00000500000000000000" pitchFamily="2" charset="0"/>
              </a:rPr>
              <a:t>Pago en cuenta bancaria</a:t>
            </a:r>
          </a:p>
        </p:txBody>
      </p:sp>
      <p:sp>
        <p:nvSpPr>
          <p:cNvPr id="228" name="CuadroTexto 227">
            <a:extLst>
              <a:ext uri="{FF2B5EF4-FFF2-40B4-BE49-F238E27FC236}">
                <a16:creationId xmlns:a16="http://schemas.microsoft.com/office/drawing/2014/main" xmlns="" id="{6929B871-8F7C-44E1-B9A4-4F44ADA8A449}"/>
              </a:ext>
            </a:extLst>
          </p:cNvPr>
          <p:cNvSpPr txBox="1"/>
          <p:nvPr/>
        </p:nvSpPr>
        <p:spPr>
          <a:xfrm>
            <a:off x="10254100" y="3917281"/>
            <a:ext cx="178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Montserrat" panose="00000500000000000000" pitchFamily="2" charset="0"/>
              </a:rPr>
              <a:t>Pruebas de Laboratorio</a:t>
            </a:r>
          </a:p>
        </p:txBody>
      </p:sp>
      <p:sp>
        <p:nvSpPr>
          <p:cNvPr id="229" name="CuadroTexto 228">
            <a:extLst>
              <a:ext uri="{FF2B5EF4-FFF2-40B4-BE49-F238E27FC236}">
                <a16:creationId xmlns:a16="http://schemas.microsoft.com/office/drawing/2014/main" xmlns="" id="{7B3B693D-80FD-4609-855F-65CE9F03A1C9}"/>
              </a:ext>
            </a:extLst>
          </p:cNvPr>
          <p:cNvSpPr txBox="1"/>
          <p:nvPr/>
        </p:nvSpPr>
        <p:spPr>
          <a:xfrm>
            <a:off x="6225797" y="4007670"/>
            <a:ext cx="1895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Semáforo </a:t>
            </a:r>
            <a:r>
              <a:rPr lang="es-MX" sz="1550" b="1" dirty="0">
                <a:solidFill>
                  <a:schemeClr val="bg1"/>
                </a:solidFill>
                <a:latin typeface="Montserrat" panose="00000500000000000000" pitchFamily="2" charset="0"/>
              </a:rPr>
              <a:t>Epidemiológico</a:t>
            </a:r>
          </a:p>
        </p:txBody>
      </p:sp>
      <p:sp>
        <p:nvSpPr>
          <p:cNvPr id="230" name="CuadroTexto 229">
            <a:extLst>
              <a:ext uri="{FF2B5EF4-FFF2-40B4-BE49-F238E27FC236}">
                <a16:creationId xmlns:a16="http://schemas.microsoft.com/office/drawing/2014/main" xmlns="" id="{BF233FC6-12BE-459C-83EB-FD2C582F0D56}"/>
              </a:ext>
            </a:extLst>
          </p:cNvPr>
          <p:cNvSpPr txBox="1"/>
          <p:nvPr/>
        </p:nvSpPr>
        <p:spPr>
          <a:xfrm>
            <a:off x="8392493" y="3761448"/>
            <a:ext cx="152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Montserrat" panose="00000500000000000000" pitchFamily="2" charset="0"/>
              </a:rPr>
              <a:t>Valoración médica </a:t>
            </a:r>
          </a:p>
          <a:p>
            <a:pPr algn="ctr"/>
            <a:r>
              <a:rPr lang="es-MX" sz="1600" b="1" dirty="0">
                <a:latin typeface="Montserrat" panose="00000500000000000000" pitchFamily="2" charset="0"/>
              </a:rPr>
              <a:t>en el </a:t>
            </a:r>
          </a:p>
          <a:p>
            <a:pPr algn="ctr"/>
            <a:r>
              <a:rPr lang="es-MX" sz="1600" b="1" dirty="0">
                <a:latin typeface="Montserrat" panose="00000500000000000000" pitchFamily="2" charset="0"/>
              </a:rPr>
              <a:t>MARSS</a:t>
            </a:r>
          </a:p>
        </p:txBody>
      </p:sp>
      <p:sp>
        <p:nvSpPr>
          <p:cNvPr id="265" name="Google Shape;76;p15">
            <a:extLst>
              <a:ext uri="{FF2B5EF4-FFF2-40B4-BE49-F238E27FC236}">
                <a16:creationId xmlns:a16="http://schemas.microsoft.com/office/drawing/2014/main" xmlns="" id="{30F23C71-5DBD-4E86-A0CD-9C5E65EAB24D}"/>
              </a:ext>
            </a:extLst>
          </p:cNvPr>
          <p:cNvSpPr/>
          <p:nvPr/>
        </p:nvSpPr>
        <p:spPr>
          <a:xfrm>
            <a:off x="10952699" y="5628868"/>
            <a:ext cx="433019" cy="832249"/>
          </a:xfrm>
          <a:custGeom>
            <a:avLst/>
            <a:gdLst/>
            <a:ahLst/>
            <a:cxnLst/>
            <a:rect l="l" t="t" r="r" b="b"/>
            <a:pathLst>
              <a:path w="22647" h="36943" extrusionOk="0">
                <a:moveTo>
                  <a:pt x="3869" y="0"/>
                </a:moveTo>
                <a:cubicBezTo>
                  <a:pt x="3069" y="0"/>
                  <a:pt x="2269" y="304"/>
                  <a:pt x="1655" y="911"/>
                </a:cubicBezTo>
                <a:lnTo>
                  <a:pt x="1" y="2566"/>
                </a:lnTo>
                <a:lnTo>
                  <a:pt x="13693" y="16258"/>
                </a:lnTo>
                <a:cubicBezTo>
                  <a:pt x="14919" y="17484"/>
                  <a:pt x="14919" y="19461"/>
                  <a:pt x="13693" y="20675"/>
                </a:cubicBezTo>
                <a:lnTo>
                  <a:pt x="1" y="34379"/>
                </a:lnTo>
                <a:lnTo>
                  <a:pt x="1655" y="36022"/>
                </a:lnTo>
                <a:cubicBezTo>
                  <a:pt x="2269" y="36636"/>
                  <a:pt x="3069" y="36942"/>
                  <a:pt x="3869" y="36942"/>
                </a:cubicBezTo>
                <a:cubicBezTo>
                  <a:pt x="4668" y="36942"/>
                  <a:pt x="5465" y="36636"/>
                  <a:pt x="6073" y="36022"/>
                </a:cubicBezTo>
                <a:lnTo>
                  <a:pt x="21420" y="20675"/>
                </a:lnTo>
                <a:cubicBezTo>
                  <a:pt x="22646" y="19461"/>
                  <a:pt x="22646" y="17484"/>
                  <a:pt x="21420" y="16258"/>
                </a:cubicBezTo>
                <a:lnTo>
                  <a:pt x="6073" y="911"/>
                </a:lnTo>
                <a:cubicBezTo>
                  <a:pt x="5465" y="304"/>
                  <a:pt x="4668" y="0"/>
                  <a:pt x="38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Triángulo rectángulo 44">
            <a:extLst>
              <a:ext uri="{FF2B5EF4-FFF2-40B4-BE49-F238E27FC236}">
                <a16:creationId xmlns:a16="http://schemas.microsoft.com/office/drawing/2014/main" xmlns="" id="{84713FDF-2083-479E-AFF4-6E30ED46DABB}"/>
              </a:ext>
            </a:extLst>
          </p:cNvPr>
          <p:cNvSpPr/>
          <p:nvPr/>
        </p:nvSpPr>
        <p:spPr>
          <a:xfrm flipH="1">
            <a:off x="11689061" y="5961449"/>
            <a:ext cx="506656" cy="431387"/>
          </a:xfrm>
          <a:prstGeom prst="rtTriangl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Triángulo rectángulo 45">
            <a:extLst>
              <a:ext uri="{FF2B5EF4-FFF2-40B4-BE49-F238E27FC236}">
                <a16:creationId xmlns:a16="http://schemas.microsoft.com/office/drawing/2014/main" xmlns="" id="{98593369-0EDA-4B28-9844-88460BC55D8B}"/>
              </a:ext>
            </a:extLst>
          </p:cNvPr>
          <p:cNvSpPr/>
          <p:nvPr/>
        </p:nvSpPr>
        <p:spPr>
          <a:xfrm flipH="1" flipV="1">
            <a:off x="11689061" y="5701736"/>
            <a:ext cx="506656" cy="431387"/>
          </a:xfrm>
          <a:prstGeom prst="rtTriangl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Google Shape;76;p15">
            <a:extLst>
              <a:ext uri="{FF2B5EF4-FFF2-40B4-BE49-F238E27FC236}">
                <a16:creationId xmlns:a16="http://schemas.microsoft.com/office/drawing/2014/main" xmlns="" id="{207C2B01-FC8B-4419-8C43-6D41AD3DABAB}"/>
              </a:ext>
            </a:extLst>
          </p:cNvPr>
          <p:cNvSpPr/>
          <p:nvPr/>
        </p:nvSpPr>
        <p:spPr>
          <a:xfrm>
            <a:off x="10254100" y="5628868"/>
            <a:ext cx="433019" cy="832249"/>
          </a:xfrm>
          <a:custGeom>
            <a:avLst/>
            <a:gdLst/>
            <a:ahLst/>
            <a:cxnLst/>
            <a:rect l="l" t="t" r="r" b="b"/>
            <a:pathLst>
              <a:path w="22647" h="36943" extrusionOk="0">
                <a:moveTo>
                  <a:pt x="3869" y="0"/>
                </a:moveTo>
                <a:cubicBezTo>
                  <a:pt x="3069" y="0"/>
                  <a:pt x="2269" y="304"/>
                  <a:pt x="1655" y="911"/>
                </a:cubicBezTo>
                <a:lnTo>
                  <a:pt x="1" y="2566"/>
                </a:lnTo>
                <a:lnTo>
                  <a:pt x="13693" y="16258"/>
                </a:lnTo>
                <a:cubicBezTo>
                  <a:pt x="14919" y="17484"/>
                  <a:pt x="14919" y="19461"/>
                  <a:pt x="13693" y="20675"/>
                </a:cubicBezTo>
                <a:lnTo>
                  <a:pt x="1" y="34379"/>
                </a:lnTo>
                <a:lnTo>
                  <a:pt x="1655" y="36022"/>
                </a:lnTo>
                <a:cubicBezTo>
                  <a:pt x="2269" y="36636"/>
                  <a:pt x="3069" y="36942"/>
                  <a:pt x="3869" y="36942"/>
                </a:cubicBezTo>
                <a:cubicBezTo>
                  <a:pt x="4668" y="36942"/>
                  <a:pt x="5465" y="36636"/>
                  <a:pt x="6073" y="36022"/>
                </a:cubicBezTo>
                <a:lnTo>
                  <a:pt x="21420" y="20675"/>
                </a:lnTo>
                <a:cubicBezTo>
                  <a:pt x="22646" y="19461"/>
                  <a:pt x="22646" y="17484"/>
                  <a:pt x="21420" y="16258"/>
                </a:cubicBezTo>
                <a:lnTo>
                  <a:pt x="6073" y="911"/>
                </a:lnTo>
                <a:cubicBezTo>
                  <a:pt x="5465" y="304"/>
                  <a:pt x="4668" y="0"/>
                  <a:pt x="38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76;p15">
            <a:extLst>
              <a:ext uri="{FF2B5EF4-FFF2-40B4-BE49-F238E27FC236}">
                <a16:creationId xmlns:a16="http://schemas.microsoft.com/office/drawing/2014/main" xmlns="" id="{E1FF80CC-A868-4999-A675-1D9834AE746B}"/>
              </a:ext>
            </a:extLst>
          </p:cNvPr>
          <p:cNvSpPr/>
          <p:nvPr/>
        </p:nvSpPr>
        <p:spPr>
          <a:xfrm>
            <a:off x="9555496" y="5628868"/>
            <a:ext cx="433019" cy="832249"/>
          </a:xfrm>
          <a:custGeom>
            <a:avLst/>
            <a:gdLst/>
            <a:ahLst/>
            <a:cxnLst/>
            <a:rect l="l" t="t" r="r" b="b"/>
            <a:pathLst>
              <a:path w="22647" h="36943" extrusionOk="0">
                <a:moveTo>
                  <a:pt x="3869" y="0"/>
                </a:moveTo>
                <a:cubicBezTo>
                  <a:pt x="3069" y="0"/>
                  <a:pt x="2269" y="304"/>
                  <a:pt x="1655" y="911"/>
                </a:cubicBezTo>
                <a:lnTo>
                  <a:pt x="1" y="2566"/>
                </a:lnTo>
                <a:lnTo>
                  <a:pt x="13693" y="16258"/>
                </a:lnTo>
                <a:cubicBezTo>
                  <a:pt x="14919" y="17484"/>
                  <a:pt x="14919" y="19461"/>
                  <a:pt x="13693" y="20675"/>
                </a:cubicBezTo>
                <a:lnTo>
                  <a:pt x="1" y="34379"/>
                </a:lnTo>
                <a:lnTo>
                  <a:pt x="1655" y="36022"/>
                </a:lnTo>
                <a:cubicBezTo>
                  <a:pt x="2269" y="36636"/>
                  <a:pt x="3069" y="36942"/>
                  <a:pt x="3869" y="36942"/>
                </a:cubicBezTo>
                <a:cubicBezTo>
                  <a:pt x="4668" y="36942"/>
                  <a:pt x="5465" y="36636"/>
                  <a:pt x="6073" y="36022"/>
                </a:cubicBezTo>
                <a:lnTo>
                  <a:pt x="21420" y="20675"/>
                </a:lnTo>
                <a:cubicBezTo>
                  <a:pt x="22646" y="19461"/>
                  <a:pt x="22646" y="17484"/>
                  <a:pt x="21420" y="16258"/>
                </a:cubicBezTo>
                <a:lnTo>
                  <a:pt x="6073" y="911"/>
                </a:lnTo>
                <a:cubicBezTo>
                  <a:pt x="5465" y="304"/>
                  <a:pt x="4668" y="0"/>
                  <a:pt x="38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76;p15">
            <a:extLst>
              <a:ext uri="{FF2B5EF4-FFF2-40B4-BE49-F238E27FC236}">
                <a16:creationId xmlns:a16="http://schemas.microsoft.com/office/drawing/2014/main" xmlns="" id="{FF7555B9-9C01-4100-9291-F8436F1CFDAB}"/>
              </a:ext>
            </a:extLst>
          </p:cNvPr>
          <p:cNvSpPr/>
          <p:nvPr/>
        </p:nvSpPr>
        <p:spPr>
          <a:xfrm>
            <a:off x="8856892" y="5628868"/>
            <a:ext cx="433019" cy="832249"/>
          </a:xfrm>
          <a:custGeom>
            <a:avLst/>
            <a:gdLst/>
            <a:ahLst/>
            <a:cxnLst/>
            <a:rect l="l" t="t" r="r" b="b"/>
            <a:pathLst>
              <a:path w="22647" h="36943" extrusionOk="0">
                <a:moveTo>
                  <a:pt x="3869" y="0"/>
                </a:moveTo>
                <a:cubicBezTo>
                  <a:pt x="3069" y="0"/>
                  <a:pt x="2269" y="304"/>
                  <a:pt x="1655" y="911"/>
                </a:cubicBezTo>
                <a:lnTo>
                  <a:pt x="1" y="2566"/>
                </a:lnTo>
                <a:lnTo>
                  <a:pt x="13693" y="16258"/>
                </a:lnTo>
                <a:cubicBezTo>
                  <a:pt x="14919" y="17484"/>
                  <a:pt x="14919" y="19461"/>
                  <a:pt x="13693" y="20675"/>
                </a:cubicBezTo>
                <a:lnTo>
                  <a:pt x="1" y="34379"/>
                </a:lnTo>
                <a:lnTo>
                  <a:pt x="1655" y="36022"/>
                </a:lnTo>
                <a:cubicBezTo>
                  <a:pt x="2269" y="36636"/>
                  <a:pt x="3069" y="36942"/>
                  <a:pt x="3869" y="36942"/>
                </a:cubicBezTo>
                <a:cubicBezTo>
                  <a:pt x="4668" y="36942"/>
                  <a:pt x="5465" y="36636"/>
                  <a:pt x="6073" y="36022"/>
                </a:cubicBezTo>
                <a:lnTo>
                  <a:pt x="21420" y="20675"/>
                </a:lnTo>
                <a:cubicBezTo>
                  <a:pt x="22646" y="19461"/>
                  <a:pt x="22646" y="17484"/>
                  <a:pt x="21420" y="16258"/>
                </a:cubicBezTo>
                <a:lnTo>
                  <a:pt x="6073" y="911"/>
                </a:lnTo>
                <a:cubicBezTo>
                  <a:pt x="5465" y="304"/>
                  <a:pt x="4668" y="0"/>
                  <a:pt x="38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76;p15">
            <a:extLst>
              <a:ext uri="{FF2B5EF4-FFF2-40B4-BE49-F238E27FC236}">
                <a16:creationId xmlns:a16="http://schemas.microsoft.com/office/drawing/2014/main" xmlns="" id="{955929C9-F8AE-4C71-9424-0D62886553A6}"/>
              </a:ext>
            </a:extLst>
          </p:cNvPr>
          <p:cNvSpPr/>
          <p:nvPr/>
        </p:nvSpPr>
        <p:spPr>
          <a:xfrm>
            <a:off x="8158288" y="5628868"/>
            <a:ext cx="433019" cy="832249"/>
          </a:xfrm>
          <a:custGeom>
            <a:avLst/>
            <a:gdLst/>
            <a:ahLst/>
            <a:cxnLst/>
            <a:rect l="l" t="t" r="r" b="b"/>
            <a:pathLst>
              <a:path w="22647" h="36943" extrusionOk="0">
                <a:moveTo>
                  <a:pt x="3869" y="0"/>
                </a:moveTo>
                <a:cubicBezTo>
                  <a:pt x="3069" y="0"/>
                  <a:pt x="2269" y="304"/>
                  <a:pt x="1655" y="911"/>
                </a:cubicBezTo>
                <a:lnTo>
                  <a:pt x="1" y="2566"/>
                </a:lnTo>
                <a:lnTo>
                  <a:pt x="13693" y="16258"/>
                </a:lnTo>
                <a:cubicBezTo>
                  <a:pt x="14919" y="17484"/>
                  <a:pt x="14919" y="19461"/>
                  <a:pt x="13693" y="20675"/>
                </a:cubicBezTo>
                <a:lnTo>
                  <a:pt x="1" y="34379"/>
                </a:lnTo>
                <a:lnTo>
                  <a:pt x="1655" y="36022"/>
                </a:lnTo>
                <a:cubicBezTo>
                  <a:pt x="2269" y="36636"/>
                  <a:pt x="3069" y="36942"/>
                  <a:pt x="3869" y="36942"/>
                </a:cubicBezTo>
                <a:cubicBezTo>
                  <a:pt x="4668" y="36942"/>
                  <a:pt x="5465" y="36636"/>
                  <a:pt x="6073" y="36022"/>
                </a:cubicBezTo>
                <a:lnTo>
                  <a:pt x="21420" y="20675"/>
                </a:lnTo>
                <a:cubicBezTo>
                  <a:pt x="22646" y="19461"/>
                  <a:pt x="22646" y="17484"/>
                  <a:pt x="21420" y="16258"/>
                </a:cubicBezTo>
                <a:lnTo>
                  <a:pt x="6073" y="911"/>
                </a:lnTo>
                <a:cubicBezTo>
                  <a:pt x="5465" y="304"/>
                  <a:pt x="4668" y="0"/>
                  <a:pt x="38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76;p15">
            <a:extLst>
              <a:ext uri="{FF2B5EF4-FFF2-40B4-BE49-F238E27FC236}">
                <a16:creationId xmlns:a16="http://schemas.microsoft.com/office/drawing/2014/main" xmlns="" id="{E8CDB34C-04D1-4B72-953C-DE5D6D61BA21}"/>
              </a:ext>
            </a:extLst>
          </p:cNvPr>
          <p:cNvSpPr/>
          <p:nvPr/>
        </p:nvSpPr>
        <p:spPr>
          <a:xfrm>
            <a:off x="7459684" y="5628868"/>
            <a:ext cx="433019" cy="832249"/>
          </a:xfrm>
          <a:custGeom>
            <a:avLst/>
            <a:gdLst/>
            <a:ahLst/>
            <a:cxnLst/>
            <a:rect l="l" t="t" r="r" b="b"/>
            <a:pathLst>
              <a:path w="22647" h="36943" extrusionOk="0">
                <a:moveTo>
                  <a:pt x="3869" y="0"/>
                </a:moveTo>
                <a:cubicBezTo>
                  <a:pt x="3069" y="0"/>
                  <a:pt x="2269" y="304"/>
                  <a:pt x="1655" y="911"/>
                </a:cubicBezTo>
                <a:lnTo>
                  <a:pt x="1" y="2566"/>
                </a:lnTo>
                <a:lnTo>
                  <a:pt x="13693" y="16258"/>
                </a:lnTo>
                <a:cubicBezTo>
                  <a:pt x="14919" y="17484"/>
                  <a:pt x="14919" y="19461"/>
                  <a:pt x="13693" y="20675"/>
                </a:cubicBezTo>
                <a:lnTo>
                  <a:pt x="1" y="34379"/>
                </a:lnTo>
                <a:lnTo>
                  <a:pt x="1655" y="36022"/>
                </a:lnTo>
                <a:cubicBezTo>
                  <a:pt x="2269" y="36636"/>
                  <a:pt x="3069" y="36942"/>
                  <a:pt x="3869" y="36942"/>
                </a:cubicBezTo>
                <a:cubicBezTo>
                  <a:pt x="4668" y="36942"/>
                  <a:pt x="5465" y="36636"/>
                  <a:pt x="6073" y="36022"/>
                </a:cubicBezTo>
                <a:lnTo>
                  <a:pt x="21420" y="20675"/>
                </a:lnTo>
                <a:cubicBezTo>
                  <a:pt x="22646" y="19461"/>
                  <a:pt x="22646" y="17484"/>
                  <a:pt x="21420" y="16258"/>
                </a:cubicBezTo>
                <a:lnTo>
                  <a:pt x="6073" y="911"/>
                </a:lnTo>
                <a:cubicBezTo>
                  <a:pt x="5465" y="304"/>
                  <a:pt x="4668" y="0"/>
                  <a:pt x="38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3B62D06-3E69-4701-A448-C176C5AB4B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17265" r="12158" b="26340"/>
          <a:stretch/>
        </p:blipFill>
        <p:spPr>
          <a:xfrm>
            <a:off x="4494669" y="2341073"/>
            <a:ext cx="1130980" cy="94977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6A21B68-1E2C-4507-8BCE-578C0CE923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559" y="2297567"/>
            <a:ext cx="1114239" cy="11142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DCA0646-89AA-4731-B822-4080E3FFFC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01" y="2324106"/>
            <a:ext cx="1136473" cy="1136473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xmlns="" id="{B7F236B5-8D31-44DD-BBAE-206A754B5B50}"/>
              </a:ext>
            </a:extLst>
          </p:cNvPr>
          <p:cNvGrpSpPr/>
          <p:nvPr/>
        </p:nvGrpSpPr>
        <p:grpSpPr>
          <a:xfrm>
            <a:off x="8665751" y="2392265"/>
            <a:ext cx="912496" cy="912496"/>
            <a:chOff x="8640903" y="2392228"/>
            <a:chExt cx="912496" cy="912496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F4D03A58-F5F0-45D5-866E-584BB0A6B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0903" y="2392228"/>
              <a:ext cx="912496" cy="912496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xmlns="" id="{1EDF9E6D-C6E4-4393-B263-27AE5DFC3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5721" y="2857150"/>
              <a:ext cx="142374" cy="104215"/>
            </a:xfrm>
            <a:prstGeom prst="rect">
              <a:avLst/>
            </a:prstGeom>
          </p:spPr>
        </p:pic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4E2D3224-0C78-4CD3-A50D-706C79DDC46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4" r="18219" b="-965"/>
          <a:stretch/>
        </p:blipFill>
        <p:spPr>
          <a:xfrm>
            <a:off x="669634" y="2783935"/>
            <a:ext cx="173329" cy="211677"/>
          </a:xfrm>
          <a:prstGeom prst="rect">
            <a:avLst/>
          </a:prstGeom>
        </p:spPr>
      </p:pic>
      <p:sp>
        <p:nvSpPr>
          <p:cNvPr id="78" name="38 CuadroTexto">
            <a:extLst>
              <a:ext uri="{FF2B5EF4-FFF2-40B4-BE49-F238E27FC236}">
                <a16:creationId xmlns:a16="http://schemas.microsoft.com/office/drawing/2014/main" xmlns="" id="{4A21A92D-E6B7-4CB1-876F-11FC9B307261}"/>
              </a:ext>
            </a:extLst>
          </p:cNvPr>
          <p:cNvSpPr txBox="1"/>
          <p:nvPr/>
        </p:nvSpPr>
        <p:spPr>
          <a:xfrm>
            <a:off x="9684" y="568274"/>
            <a:ext cx="10320374" cy="1323439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</a:rPr>
              <a:t>La primera generación de permisos incorporó la solicitud a través de un cuestionario de tamizaje, la validación de cuentas CLABE y el pago exclusivo mediante depósito.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</a:rPr>
              <a:t>La evolución de </a:t>
            </a:r>
            <a:r>
              <a:rPr lang="es-MX" sz="1600" b="1" dirty="0">
                <a:latin typeface="Montserrat" panose="00000500000000000000" pitchFamily="2" charset="0"/>
              </a:rPr>
              <a:t>Permisos COVID-19 Versión 2.0: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latin typeface="Montserrat" panose="00000500000000000000" pitchFamily="2" charset="0"/>
              </a:rPr>
              <a:t>Se habilitará únicamente en entidades diferentes a semáforo verde.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latin typeface="Montserrat" panose="00000500000000000000" pitchFamily="2" charset="0"/>
              </a:rPr>
              <a:t>Incorpora la valoración médica en el MARSS y pruebas de laboratorio.</a:t>
            </a:r>
            <a:endParaRPr lang="es-MX" sz="1600" dirty="0">
              <a:latin typeface="Montserrat" panose="00000500000000000000" pitchFamily="2" charset="0"/>
            </a:endParaRPr>
          </a:p>
        </p:txBody>
      </p:sp>
      <p:sp>
        <p:nvSpPr>
          <p:cNvPr id="79" name="11 Título">
            <a:extLst>
              <a:ext uri="{FF2B5EF4-FFF2-40B4-BE49-F238E27FC236}">
                <a16:creationId xmlns:a16="http://schemas.microsoft.com/office/drawing/2014/main" xmlns="" id="{AAD6E12A-F17A-49B0-85B5-E662E64AC9A7}"/>
              </a:ext>
            </a:extLst>
          </p:cNvPr>
          <p:cNvSpPr txBox="1">
            <a:spLocks/>
          </p:cNvSpPr>
          <p:nvPr/>
        </p:nvSpPr>
        <p:spPr>
          <a:xfrm>
            <a:off x="219612" y="188567"/>
            <a:ext cx="6905087" cy="413335"/>
          </a:xfrm>
          <a:prstGeom prst="rect">
            <a:avLst/>
          </a:prstGeom>
        </p:spPr>
        <p:txBody>
          <a:bodyPr vert="horz" lIns="68031" tIns="34016" rIns="68031" bIns="34016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1E423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300" b="0" i="0" u="none" strike="noStrike" kern="1200" cap="none" spc="0" normalizeH="0" baseline="0" noProof="0" dirty="0">
                <a:ln>
                  <a:noFill/>
                </a:ln>
                <a:solidFill>
                  <a:srgbClr val="1E4236"/>
                </a:solidFill>
                <a:effectLst/>
                <a:uLnTx/>
                <a:uFillTx/>
                <a:latin typeface="Montserrat SemiBold"/>
                <a:ea typeface="+mj-ea"/>
                <a:cs typeface="+mj-cs"/>
              </a:rPr>
              <a:t>Evolución Permiso COVID-19</a:t>
            </a:r>
          </a:p>
        </p:txBody>
      </p:sp>
      <p:sp>
        <p:nvSpPr>
          <p:cNvPr id="80" name="38 CuadroTexto">
            <a:extLst>
              <a:ext uri="{FF2B5EF4-FFF2-40B4-BE49-F238E27FC236}">
                <a16:creationId xmlns:a16="http://schemas.microsoft.com/office/drawing/2014/main" xmlns="" id="{A643C1AC-D18D-4ED3-9702-68726B1CF962}"/>
              </a:ext>
            </a:extLst>
          </p:cNvPr>
          <p:cNvSpPr txBox="1"/>
          <p:nvPr/>
        </p:nvSpPr>
        <p:spPr>
          <a:xfrm>
            <a:off x="214934" y="6472778"/>
            <a:ext cx="4613420" cy="26161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100" b="1" dirty="0">
                <a:latin typeface="Montserrat" panose="00000500000000000000" pitchFamily="2" charset="0"/>
              </a:rPr>
              <a:t>MARSS.- Módulo de Atención Respiratoria del Seguro Social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CBDE599-E547-442D-B528-93147147B839}"/>
              </a:ext>
            </a:extLst>
          </p:cNvPr>
          <p:cNvSpPr/>
          <p:nvPr/>
        </p:nvSpPr>
        <p:spPr>
          <a:xfrm>
            <a:off x="0" y="2057400"/>
            <a:ext cx="6127613" cy="303089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DB48E36-ECAA-4841-A236-D0C9AA4C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63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7" name="Google Shape;138;p2">
            <a:extLst>
              <a:ext uri="{FF2B5EF4-FFF2-40B4-BE49-F238E27FC236}">
                <a16:creationId xmlns:a16="http://schemas.microsoft.com/office/drawing/2014/main" xmlns="" id="{14B29BFF-0CFD-469E-B8A9-211F8B30D6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4545" y="534135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38 CuadroTexto">
            <a:extLst>
              <a:ext uri="{FF2B5EF4-FFF2-40B4-BE49-F238E27FC236}">
                <a16:creationId xmlns:a16="http://schemas.microsoft.com/office/drawing/2014/main" xmlns="" id="{FB19EAFB-C35A-4CB6-983E-98E95EDB3D64}"/>
              </a:ext>
            </a:extLst>
          </p:cNvPr>
          <p:cNvSpPr txBox="1"/>
          <p:nvPr/>
        </p:nvSpPr>
        <p:spPr>
          <a:xfrm>
            <a:off x="0" y="751343"/>
            <a:ext cx="10296525" cy="1077218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L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 transición hacia la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nueva normalidad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contempla la </a:t>
            </a: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nueva generación de Permisos COVID-19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Ofrece </a:t>
            </a:r>
            <a:r>
              <a:rPr lang="es-MX" sz="1600" b="1" dirty="0">
                <a:solidFill>
                  <a:prstClr val="black"/>
                </a:solidFill>
                <a:latin typeface="Montserrat" panose="00000500000000000000" pitchFamily="2" charset="0"/>
              </a:rPr>
              <a:t>diferentes flujos</a:t>
            </a: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 a los asegurados, desde la identificación de síntomas mediante un cuestionario de tamizaje, como la posibilidad de </a:t>
            </a:r>
            <a:r>
              <a:rPr lang="es-MX" sz="1600" b="1" dirty="0">
                <a:solidFill>
                  <a:prstClr val="black"/>
                </a:solidFill>
                <a:latin typeface="Montserrat" panose="00000500000000000000" pitchFamily="2" charset="0"/>
              </a:rPr>
              <a:t>realizarse una prueba de identificación del virus SARS-CoV2 en laboratorios externos</a:t>
            </a: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 con Convenio de intercambio de información.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730AF09B-9459-4CAF-9FEA-75B59372DA99}"/>
              </a:ext>
            </a:extLst>
          </p:cNvPr>
          <p:cNvCxnSpPr>
            <a:cxnSpLocks/>
          </p:cNvCxnSpPr>
          <p:nvPr/>
        </p:nvCxnSpPr>
        <p:spPr>
          <a:xfrm>
            <a:off x="3629848" y="2438031"/>
            <a:ext cx="4897973" cy="0"/>
          </a:xfrm>
          <a:prstGeom prst="line">
            <a:avLst/>
          </a:prstGeom>
          <a:noFill/>
          <a:ln w="53975" cap="flat" cmpd="sng" algn="ctr">
            <a:solidFill>
              <a:srgbClr val="C8A66A">
                <a:lumMod val="75000"/>
              </a:srgbClr>
            </a:solidFill>
            <a:prstDash val="sysDot"/>
            <a:miter lim="800000"/>
          </a:ln>
          <a:effectLst/>
        </p:spPr>
      </p:cxnSp>
      <p:pic>
        <p:nvPicPr>
          <p:cNvPr id="9" name="Imagen 8" descr="Imagen que contiene camiseta, competencia de atletismo&#10;&#10;Descripción generada automáticamente">
            <a:extLst>
              <a:ext uri="{FF2B5EF4-FFF2-40B4-BE49-F238E27FC236}">
                <a16:creationId xmlns:a16="http://schemas.microsoft.com/office/drawing/2014/main" xmlns="" id="{DCB648BC-188A-4DE4-92C6-B60D6D2106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13462" r="17319" b="18180"/>
          <a:stretch/>
        </p:blipFill>
        <p:spPr>
          <a:xfrm>
            <a:off x="8321508" y="5923391"/>
            <a:ext cx="593432" cy="50039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BB57838-8A8C-442B-9D75-481A2B5712FD}"/>
              </a:ext>
            </a:extLst>
          </p:cNvPr>
          <p:cNvSpPr txBox="1"/>
          <p:nvPr/>
        </p:nvSpPr>
        <p:spPr>
          <a:xfrm>
            <a:off x="323528" y="2095608"/>
            <a:ext cx="1799763" cy="646331"/>
          </a:xfrm>
          <a:prstGeom prst="rect">
            <a:avLst/>
          </a:prstGeom>
          <a:solidFill>
            <a:srgbClr val="A17C3C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Síntomas de posible COVID-19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D87060C-C70D-4B59-A8BE-7AE832E2EEA3}"/>
              </a:ext>
            </a:extLst>
          </p:cNvPr>
          <p:cNvSpPr txBox="1"/>
          <p:nvPr/>
        </p:nvSpPr>
        <p:spPr>
          <a:xfrm>
            <a:off x="323528" y="3928308"/>
            <a:ext cx="1812217" cy="646331"/>
          </a:xfrm>
          <a:prstGeom prst="rect">
            <a:avLst/>
          </a:prstGeom>
          <a:solidFill>
            <a:srgbClr val="1E4236">
              <a:lumMod val="50000"/>
              <a:lumOff val="5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Acude a Unidad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Médica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33D86719-0D45-48FB-B73E-BBDA656841F6}"/>
              </a:ext>
            </a:extLst>
          </p:cNvPr>
          <p:cNvSpPr txBox="1"/>
          <p:nvPr/>
        </p:nvSpPr>
        <p:spPr>
          <a:xfrm>
            <a:off x="290480" y="5370144"/>
            <a:ext cx="1853055" cy="692497"/>
          </a:xfrm>
          <a:prstGeom prst="rect">
            <a:avLst/>
          </a:prstGeom>
          <a:solidFill>
            <a:srgbClr val="953735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Casos confirmados con prueba de </a:t>
            </a:r>
            <a:r>
              <a:rPr kumimoji="0" lang="es-MX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Laboratorio</a:t>
            </a:r>
            <a:endParaRPr kumimoji="0" lang="es-MX" sz="1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2F3F7F29-A4A0-4FC9-B653-27F03C306B3D}"/>
              </a:ext>
            </a:extLst>
          </p:cNvPr>
          <p:cNvSpPr txBox="1"/>
          <p:nvPr/>
        </p:nvSpPr>
        <p:spPr>
          <a:xfrm>
            <a:off x="62426" y="1693888"/>
            <a:ext cx="455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A02E8C7-0F93-400A-B7D9-0D8C15302EE8}"/>
              </a:ext>
            </a:extLst>
          </p:cNvPr>
          <p:cNvSpPr txBox="1"/>
          <p:nvPr/>
        </p:nvSpPr>
        <p:spPr>
          <a:xfrm>
            <a:off x="2507" y="4768704"/>
            <a:ext cx="595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C2CCBB79-B468-476C-B5F4-A9ABFB22228C}"/>
              </a:ext>
            </a:extLst>
          </p:cNvPr>
          <p:cNvSpPr txBox="1"/>
          <p:nvPr/>
        </p:nvSpPr>
        <p:spPr>
          <a:xfrm>
            <a:off x="26811" y="3314066"/>
            <a:ext cx="593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</a:t>
            </a:r>
          </a:p>
        </p:txBody>
      </p:sp>
      <p:pic>
        <p:nvPicPr>
          <p:cNvPr id="17" name="Imagen 16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B9C040F2-A37C-402A-BDF9-339057C25E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903" y="2917775"/>
            <a:ext cx="602229" cy="602229"/>
          </a:xfrm>
          <a:prstGeom prst="rect">
            <a:avLst/>
          </a:prstGeom>
        </p:spPr>
      </p:pic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xmlns="" id="{3CC5D1E4-3692-4B2F-AB9B-533DFB3FE6AE}"/>
              </a:ext>
            </a:extLst>
          </p:cNvPr>
          <p:cNvSpPr/>
          <p:nvPr/>
        </p:nvSpPr>
        <p:spPr>
          <a:xfrm rot="5400000">
            <a:off x="2016118" y="2237200"/>
            <a:ext cx="760576" cy="376746"/>
          </a:xfrm>
          <a:prstGeom prst="triangle">
            <a:avLst/>
          </a:prstGeom>
          <a:solidFill>
            <a:srgbClr val="C8A66A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5C0A99F2-3102-4D6F-8BDA-F57BEF15AA0A}"/>
              </a:ext>
            </a:extLst>
          </p:cNvPr>
          <p:cNvSpPr txBox="1"/>
          <p:nvPr/>
        </p:nvSpPr>
        <p:spPr>
          <a:xfrm>
            <a:off x="1989848" y="2941187"/>
            <a:ext cx="209858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Responde </a:t>
            </a: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cuestionario de tamizaje, 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registra </a:t>
            </a: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cuenta CLABE</a:t>
            </a:r>
          </a:p>
        </p:txBody>
      </p:sp>
      <p:sp>
        <p:nvSpPr>
          <p:cNvPr id="20" name="Flecha: pentágono 19">
            <a:extLst>
              <a:ext uri="{FF2B5EF4-FFF2-40B4-BE49-F238E27FC236}">
                <a16:creationId xmlns:a16="http://schemas.microsoft.com/office/drawing/2014/main" xmlns="" id="{1D3620E2-AF89-42ED-9A15-6F1B2059026C}"/>
              </a:ext>
            </a:extLst>
          </p:cNvPr>
          <p:cNvSpPr/>
          <p:nvPr/>
        </p:nvSpPr>
        <p:spPr>
          <a:xfrm>
            <a:off x="3779053" y="2040853"/>
            <a:ext cx="988684" cy="769441"/>
          </a:xfrm>
          <a:prstGeom prst="homePlate">
            <a:avLst/>
          </a:prstGeom>
          <a:solidFill>
            <a:sysClr val="window" lastClr="FFFFFF"/>
          </a:solidFill>
          <a:ln w="57150" cap="flat" cmpd="sng" algn="ctr">
            <a:solidFill>
              <a:srgbClr val="C8A66A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42D8A9EA-4CD1-49CB-9BC1-6342471B7257}"/>
              </a:ext>
            </a:extLst>
          </p:cNvPr>
          <p:cNvSpPr txBox="1"/>
          <p:nvPr/>
        </p:nvSpPr>
        <p:spPr>
          <a:xfrm>
            <a:off x="4418437" y="2881193"/>
            <a:ext cx="19272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Expide </a:t>
            </a: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Permiso inicial por 3 días  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 indica al asegurado que </a:t>
            </a: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acuda al MER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4F0420C4-2CC4-4E51-822C-EB2BBB93F6A1}"/>
              </a:ext>
            </a:extLst>
          </p:cNvPr>
          <p:cNvSpPr txBox="1"/>
          <p:nvPr/>
        </p:nvSpPr>
        <p:spPr>
          <a:xfrm>
            <a:off x="6418213" y="2900243"/>
            <a:ext cx="16395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Valoración y envío para </a:t>
            </a: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toma de muestra</a:t>
            </a:r>
          </a:p>
        </p:txBody>
      </p:sp>
      <p:pic>
        <p:nvPicPr>
          <p:cNvPr id="23" name="Imagen 22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xmlns="" id="{A25A454C-E93D-4D02-9CCB-61C12832442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 t="7096" r="14712" b="20311"/>
          <a:stretch/>
        </p:blipFill>
        <p:spPr>
          <a:xfrm>
            <a:off x="9632567" y="2256265"/>
            <a:ext cx="412902" cy="449271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380F3F96-B27E-4F9D-BD12-F5147454ED3B}"/>
              </a:ext>
            </a:extLst>
          </p:cNvPr>
          <p:cNvSpPr txBox="1"/>
          <p:nvPr/>
        </p:nvSpPr>
        <p:spPr>
          <a:xfrm>
            <a:off x="10023846" y="2265457"/>
            <a:ext cx="21506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Negativo: 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Termina Permiso y se reincorpora al trabajo.</a:t>
            </a:r>
            <a:endParaRPr kumimoji="0" lang="es-MX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788E581E-1C5D-4615-9B6D-C827785AEE84}"/>
              </a:ext>
            </a:extLst>
          </p:cNvPr>
          <p:cNvSpPr txBox="1"/>
          <p:nvPr/>
        </p:nvSpPr>
        <p:spPr>
          <a:xfrm>
            <a:off x="10023846" y="2989398"/>
            <a:ext cx="2150686" cy="12772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Positivo: 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Recibe Permiso Subsecuente para acumular 10 días, se notifica </a:t>
            </a: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vía correo electrónico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con recomendaciones sobre </a:t>
            </a: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cuidado, aislamiento y cadenas de contagio</a:t>
            </a:r>
          </a:p>
        </p:txBody>
      </p:sp>
      <p:sp>
        <p:nvSpPr>
          <p:cNvPr id="26" name="Triángulo isósceles 25">
            <a:extLst>
              <a:ext uri="{FF2B5EF4-FFF2-40B4-BE49-F238E27FC236}">
                <a16:creationId xmlns:a16="http://schemas.microsoft.com/office/drawing/2014/main" xmlns="" id="{9EF17A11-D51A-4143-910C-079468742702}"/>
              </a:ext>
            </a:extLst>
          </p:cNvPr>
          <p:cNvSpPr/>
          <p:nvPr/>
        </p:nvSpPr>
        <p:spPr>
          <a:xfrm rot="5400000">
            <a:off x="2016118" y="4065260"/>
            <a:ext cx="760576" cy="376746"/>
          </a:xfrm>
          <a:prstGeom prst="triangle">
            <a:avLst/>
          </a:prstGeom>
          <a:solidFill>
            <a:srgbClr val="1E4236">
              <a:lumMod val="90000"/>
              <a:lumOff val="1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74C6AB0A-C840-4A54-BA6F-2DFBB5833B3B}"/>
              </a:ext>
            </a:extLst>
          </p:cNvPr>
          <p:cNvSpPr txBox="1"/>
          <p:nvPr/>
        </p:nvSpPr>
        <p:spPr>
          <a:xfrm>
            <a:off x="1969164" y="4699929"/>
            <a:ext cx="233751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Valoración 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de los servicios </a:t>
            </a: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médicos 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y se refiere a laboratorio</a:t>
            </a:r>
            <a:endParaRPr kumimoji="0" lang="es-MX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xmlns="" id="{DB072136-166A-4D73-9E92-E4A929F145DA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3594798" y="4253900"/>
            <a:ext cx="3488425" cy="5866"/>
          </a:xfrm>
          <a:prstGeom prst="line">
            <a:avLst/>
          </a:prstGeom>
          <a:noFill/>
          <a:ln w="53975" cap="flat" cmpd="sng" algn="ctr">
            <a:solidFill>
              <a:srgbClr val="1E4236">
                <a:lumMod val="75000"/>
                <a:lumOff val="25000"/>
              </a:srgbClr>
            </a:solidFill>
            <a:prstDash val="sysDot"/>
            <a:miter lim="800000"/>
          </a:ln>
          <a:effectLst/>
        </p:spPr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xmlns="" id="{FCC28561-E447-4E55-9C90-E3267BDECB31}"/>
              </a:ext>
            </a:extLst>
          </p:cNvPr>
          <p:cNvCxnSpPr>
            <a:cxnSpLocks/>
          </p:cNvCxnSpPr>
          <p:nvPr/>
        </p:nvCxnSpPr>
        <p:spPr>
          <a:xfrm>
            <a:off x="7040561" y="3669684"/>
            <a:ext cx="0" cy="539472"/>
          </a:xfrm>
          <a:prstGeom prst="line">
            <a:avLst/>
          </a:prstGeom>
          <a:noFill/>
          <a:ln w="53975" cap="flat" cmpd="sng" algn="ctr">
            <a:solidFill>
              <a:srgbClr val="1E4236">
                <a:lumMod val="75000"/>
                <a:lumOff val="25000"/>
              </a:srgbClr>
            </a:solidFill>
            <a:prstDash val="sysDot"/>
            <a:miter lim="800000"/>
          </a:ln>
          <a:effectLst/>
        </p:spPr>
      </p:cxnSp>
      <p:sp>
        <p:nvSpPr>
          <p:cNvPr id="30" name="Triángulo isósceles 29">
            <a:extLst>
              <a:ext uri="{FF2B5EF4-FFF2-40B4-BE49-F238E27FC236}">
                <a16:creationId xmlns:a16="http://schemas.microsoft.com/office/drawing/2014/main" xmlns="" id="{C8AFF3CF-A0CE-47D5-A52B-7CDCCB2A807D}"/>
              </a:ext>
            </a:extLst>
          </p:cNvPr>
          <p:cNvSpPr/>
          <p:nvPr/>
        </p:nvSpPr>
        <p:spPr>
          <a:xfrm rot="5400000">
            <a:off x="2016118" y="5544010"/>
            <a:ext cx="760576" cy="376746"/>
          </a:xfrm>
          <a:prstGeom prst="triangle">
            <a:avLst/>
          </a:prstGeom>
          <a:solidFill>
            <a:srgbClr val="95373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E4129EC9-C1E9-4F07-B7EB-C8673D530086}"/>
              </a:ext>
            </a:extLst>
          </p:cNvPr>
          <p:cNvSpPr txBox="1"/>
          <p:nvPr/>
        </p:nvSpPr>
        <p:spPr>
          <a:xfrm>
            <a:off x="1551953" y="6215352"/>
            <a:ext cx="32381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Asegurado</a:t>
            </a: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sintomático o asintomático se presenta en </a:t>
            </a: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Laboratorio externo al IMSS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7B4B5911-E843-4DCE-8FC9-A43F91F9981D}"/>
              </a:ext>
            </a:extLst>
          </p:cNvPr>
          <p:cNvSpPr txBox="1"/>
          <p:nvPr/>
        </p:nvSpPr>
        <p:spPr>
          <a:xfrm>
            <a:off x="4627986" y="6193435"/>
            <a:ext cx="361608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Asegurado se </a:t>
            </a: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registra en plataforma 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para solicitar Permiso, registra </a:t>
            </a: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cuenta CLABE</a:t>
            </a:r>
            <a:endParaRPr kumimoji="0" lang="es-MX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Carga de resultados de prueba* </a:t>
            </a:r>
            <a:endParaRPr kumimoji="0" lang="es-MX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33" name="Imagen 32" descr="Imagen que contiene reloj, señal&#10;&#10;Descripción generada automáticamente">
            <a:extLst>
              <a:ext uri="{FF2B5EF4-FFF2-40B4-BE49-F238E27FC236}">
                <a16:creationId xmlns:a16="http://schemas.microsoft.com/office/drawing/2014/main" xmlns="" id="{E77C02AE-EBFD-421D-89DD-2BAA541129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131" y="4826408"/>
            <a:ext cx="589765" cy="589765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333CA0E5-77B3-4F47-8F5A-B693E97E4A14}"/>
              </a:ext>
            </a:extLst>
          </p:cNvPr>
          <p:cNvSpPr txBox="1"/>
          <p:nvPr/>
        </p:nvSpPr>
        <p:spPr>
          <a:xfrm>
            <a:off x="8953651" y="4633953"/>
            <a:ext cx="1878604" cy="9387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Laboratorio con Convenio: casos positivos 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recibe Permiso Subsecuente para acumular 10 días</a:t>
            </a:r>
            <a:endParaRPr kumimoji="0" lang="es-MX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DF1D42E2-C70E-4FC6-A6A6-DD7ECE33DFB5}"/>
              </a:ext>
            </a:extLst>
          </p:cNvPr>
          <p:cNvSpPr txBox="1"/>
          <p:nvPr/>
        </p:nvSpPr>
        <p:spPr>
          <a:xfrm>
            <a:off x="8946164" y="5606210"/>
            <a:ext cx="1878604" cy="12772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Laboratorio sin Convenio: 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Médicos de Salud en el Trabajo valoran documentación y </a:t>
            </a: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 procede, recibe Permiso único 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hasta por 10 días.</a:t>
            </a:r>
            <a:endParaRPr kumimoji="0" lang="es-MX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FBC44E10-FC2A-44FA-A259-7AC8B3BA27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0942" y="1941567"/>
            <a:ext cx="963099" cy="968012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xmlns="" id="{80E9F31F-8F62-45BA-A3FA-3E823C975A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0185" y="3768978"/>
            <a:ext cx="984613" cy="969843"/>
          </a:xfrm>
          <a:prstGeom prst="rect">
            <a:avLst/>
          </a:prstGeom>
        </p:spPr>
      </p:pic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xmlns="" id="{B2FDEC22-1CE1-4EB5-A711-C2CD3B83F9FE}"/>
              </a:ext>
            </a:extLst>
          </p:cNvPr>
          <p:cNvCxnSpPr>
            <a:cxnSpLocks/>
          </p:cNvCxnSpPr>
          <p:nvPr/>
        </p:nvCxnSpPr>
        <p:spPr>
          <a:xfrm>
            <a:off x="8201018" y="4738821"/>
            <a:ext cx="0" cy="2060535"/>
          </a:xfrm>
          <a:prstGeom prst="line">
            <a:avLst/>
          </a:prstGeom>
          <a:noFill/>
          <a:ln w="53975" cap="flat" cmpd="sng" algn="ctr">
            <a:solidFill>
              <a:srgbClr val="632523">
                <a:lumMod val="60000"/>
                <a:lumOff val="40000"/>
              </a:srgbClr>
            </a:solidFill>
            <a:prstDash val="sysDot"/>
            <a:miter lim="800000"/>
          </a:ln>
          <a:effectLst/>
        </p:spPr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xmlns="" id="{F3F899CC-B318-44C4-B6AB-5BD843994CC8}"/>
              </a:ext>
            </a:extLst>
          </p:cNvPr>
          <p:cNvCxnSpPr>
            <a:cxnSpLocks/>
          </p:cNvCxnSpPr>
          <p:nvPr/>
        </p:nvCxnSpPr>
        <p:spPr>
          <a:xfrm>
            <a:off x="8171157" y="4754290"/>
            <a:ext cx="782495" cy="0"/>
          </a:xfrm>
          <a:prstGeom prst="line">
            <a:avLst/>
          </a:prstGeom>
          <a:noFill/>
          <a:ln w="53975" cap="flat" cmpd="sng" algn="ctr">
            <a:solidFill>
              <a:srgbClr val="632523">
                <a:lumMod val="60000"/>
                <a:lumOff val="40000"/>
              </a:srgbClr>
            </a:solidFill>
            <a:prstDash val="sysDot"/>
            <a:miter lim="800000"/>
          </a:ln>
          <a:effectLst/>
        </p:spPr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xmlns="" id="{4A18C6B9-84C6-4509-9B52-C122ED036C81}"/>
              </a:ext>
            </a:extLst>
          </p:cNvPr>
          <p:cNvCxnSpPr>
            <a:cxnSpLocks/>
          </p:cNvCxnSpPr>
          <p:nvPr/>
        </p:nvCxnSpPr>
        <p:spPr>
          <a:xfrm>
            <a:off x="8171157" y="6775310"/>
            <a:ext cx="782495" cy="0"/>
          </a:xfrm>
          <a:prstGeom prst="line">
            <a:avLst/>
          </a:prstGeom>
          <a:noFill/>
          <a:ln w="53975" cap="flat" cmpd="sng" algn="ctr">
            <a:solidFill>
              <a:srgbClr val="632523">
                <a:lumMod val="60000"/>
                <a:lumOff val="40000"/>
              </a:srgbClr>
            </a:solidFill>
            <a:prstDash val="sysDot"/>
            <a:miter lim="800000"/>
          </a:ln>
          <a:effectLst/>
        </p:spPr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xmlns="" id="{56557D03-9441-4C99-BFD4-60A38452C485}"/>
              </a:ext>
            </a:extLst>
          </p:cNvPr>
          <p:cNvCxnSpPr>
            <a:cxnSpLocks/>
          </p:cNvCxnSpPr>
          <p:nvPr/>
        </p:nvCxnSpPr>
        <p:spPr>
          <a:xfrm>
            <a:off x="9497085" y="2154212"/>
            <a:ext cx="0" cy="2238629"/>
          </a:xfrm>
          <a:prstGeom prst="line">
            <a:avLst/>
          </a:prstGeom>
          <a:noFill/>
          <a:ln w="53975" cap="flat" cmpd="sng" algn="ctr">
            <a:solidFill>
              <a:srgbClr val="632523">
                <a:lumMod val="60000"/>
                <a:lumOff val="40000"/>
              </a:srgbClr>
            </a:solidFill>
            <a:prstDash val="sysDot"/>
            <a:miter lim="800000"/>
          </a:ln>
          <a:effectLst/>
        </p:spPr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xmlns="" id="{37B4D3EC-3027-43D7-8051-7BC8A653CD18}"/>
              </a:ext>
            </a:extLst>
          </p:cNvPr>
          <p:cNvCxnSpPr>
            <a:cxnSpLocks/>
          </p:cNvCxnSpPr>
          <p:nvPr/>
        </p:nvCxnSpPr>
        <p:spPr>
          <a:xfrm flipV="1">
            <a:off x="9467224" y="4449404"/>
            <a:ext cx="660135" cy="1"/>
          </a:xfrm>
          <a:prstGeom prst="line">
            <a:avLst/>
          </a:prstGeom>
          <a:noFill/>
          <a:ln w="53975" cap="flat" cmpd="sng" algn="ctr">
            <a:solidFill>
              <a:srgbClr val="632523">
                <a:lumMod val="60000"/>
                <a:lumOff val="40000"/>
              </a:srgbClr>
            </a:solidFill>
            <a:prstDash val="sysDot"/>
            <a:miter lim="800000"/>
          </a:ln>
          <a:effectLst/>
        </p:spPr>
      </p:cxnSp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3180FF4A-69E0-4E60-AC7E-9196244E1E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0854" y="1928217"/>
            <a:ext cx="984613" cy="994712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98A194E1-8F0A-4EBF-8124-C12A3DE31942}"/>
              </a:ext>
            </a:extLst>
          </p:cNvPr>
          <p:cNvSpPr txBox="1"/>
          <p:nvPr/>
        </p:nvSpPr>
        <p:spPr>
          <a:xfrm>
            <a:off x="3778926" y="2093625"/>
            <a:ext cx="125322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identifican síntomas</a:t>
            </a:r>
            <a:endParaRPr kumimoji="0" lang="es-MX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1C3B667B-B432-47D0-B6F1-93477E1ED982}"/>
              </a:ext>
            </a:extLst>
          </p:cNvPr>
          <p:cNvSpPr txBox="1"/>
          <p:nvPr/>
        </p:nvSpPr>
        <p:spPr>
          <a:xfrm>
            <a:off x="5543113" y="4699929"/>
            <a:ext cx="21415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Responde </a:t>
            </a: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cuestionario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y  registra </a:t>
            </a: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cuenta CLABE</a:t>
            </a:r>
            <a:endParaRPr kumimoji="0" lang="es-MX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318E25D6-0E89-4F5C-AF49-B0EE99517C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6188" y="3750762"/>
            <a:ext cx="963099" cy="968012"/>
          </a:xfrm>
          <a:prstGeom prst="ellipse">
            <a:avLst/>
          </a:prstGeom>
          <a:solidFill>
            <a:sysClr val="window" lastClr="FFFFFF"/>
          </a:solidFill>
        </p:spPr>
      </p:pic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xmlns="" id="{FF188DF5-E0F6-44A2-B262-1F9153C7A525}"/>
              </a:ext>
            </a:extLst>
          </p:cNvPr>
          <p:cNvCxnSpPr>
            <a:cxnSpLocks/>
          </p:cNvCxnSpPr>
          <p:nvPr/>
        </p:nvCxnSpPr>
        <p:spPr>
          <a:xfrm flipV="1">
            <a:off x="9467224" y="2154212"/>
            <a:ext cx="660135" cy="1"/>
          </a:xfrm>
          <a:prstGeom prst="line">
            <a:avLst/>
          </a:prstGeom>
          <a:noFill/>
          <a:ln w="53975" cap="flat" cmpd="sng" algn="ctr">
            <a:solidFill>
              <a:srgbClr val="632523">
                <a:lumMod val="60000"/>
                <a:lumOff val="40000"/>
              </a:srgbClr>
            </a:solidFill>
            <a:prstDash val="sysDot"/>
            <a:miter lim="800000"/>
          </a:ln>
          <a:effectLst/>
        </p:spPr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xmlns="" id="{5E5AEA0D-F672-4312-9956-2A9CDEEB94E1}"/>
              </a:ext>
            </a:extLst>
          </p:cNvPr>
          <p:cNvCxnSpPr>
            <a:cxnSpLocks/>
          </p:cNvCxnSpPr>
          <p:nvPr/>
        </p:nvCxnSpPr>
        <p:spPr>
          <a:xfrm>
            <a:off x="8562404" y="2480900"/>
            <a:ext cx="0" cy="931568"/>
          </a:xfrm>
          <a:prstGeom prst="line">
            <a:avLst/>
          </a:prstGeom>
          <a:noFill/>
          <a:ln w="53975" cap="flat" cmpd="sng" algn="ctr">
            <a:solidFill>
              <a:srgbClr val="C8A66A">
                <a:lumMod val="75000"/>
              </a:srgbClr>
            </a:solidFill>
            <a:prstDash val="sysDot"/>
            <a:miter lim="800000"/>
          </a:ln>
          <a:effectLst/>
        </p:spPr>
      </p:cxnSp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4F660F34-E50B-4ECD-9826-EEAD9CB3F9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4858" y="2889737"/>
            <a:ext cx="1005927" cy="993734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BF72D842-FCCB-40C8-B6D0-9FCC3C6FA4CA}"/>
              </a:ext>
            </a:extLst>
          </p:cNvPr>
          <p:cNvSpPr txBox="1"/>
          <p:nvPr/>
        </p:nvSpPr>
        <p:spPr>
          <a:xfrm>
            <a:off x="7713496" y="3886135"/>
            <a:ext cx="15652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Recibe </a:t>
            </a: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resultado</a:t>
            </a: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de prueba vía </a:t>
            </a: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correo electrónico</a:t>
            </a:r>
          </a:p>
        </p:txBody>
      </p:sp>
      <p:pic>
        <p:nvPicPr>
          <p:cNvPr id="51" name="Imagen 50" descr="Imagen que contiene firmar, reloj, frente, naranja&#10;&#10;Descripción generada automáticamente">
            <a:extLst>
              <a:ext uri="{FF2B5EF4-FFF2-40B4-BE49-F238E27FC236}">
                <a16:creationId xmlns:a16="http://schemas.microsoft.com/office/drawing/2014/main" xmlns="" id="{66AD46E3-D689-4A7A-A951-D10379AE530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378" y="2995987"/>
            <a:ext cx="645668" cy="645668"/>
          </a:xfrm>
          <a:prstGeom prst="rect">
            <a:avLst/>
          </a:prstGeom>
        </p:spPr>
      </p:pic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xmlns="" id="{7436E7AB-02CF-4203-9DDC-1EBCC295DE92}"/>
              </a:ext>
            </a:extLst>
          </p:cNvPr>
          <p:cNvCxnSpPr>
            <a:cxnSpLocks/>
          </p:cNvCxnSpPr>
          <p:nvPr/>
        </p:nvCxnSpPr>
        <p:spPr>
          <a:xfrm>
            <a:off x="9052938" y="3367582"/>
            <a:ext cx="401939" cy="0"/>
          </a:xfrm>
          <a:prstGeom prst="line">
            <a:avLst/>
          </a:prstGeom>
          <a:noFill/>
          <a:ln w="53975" cap="flat" cmpd="sng" algn="ctr">
            <a:solidFill>
              <a:srgbClr val="632523">
                <a:lumMod val="60000"/>
                <a:lumOff val="40000"/>
              </a:srgbClr>
            </a:solidFill>
            <a:prstDash val="sysDot"/>
            <a:miter lim="800000"/>
          </a:ln>
          <a:effectLst/>
        </p:spPr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xmlns="" id="{7674CBB1-EFFA-45A4-9C23-D5E8E4CF2AC9}"/>
              </a:ext>
            </a:extLst>
          </p:cNvPr>
          <p:cNvCxnSpPr>
            <a:cxnSpLocks/>
          </p:cNvCxnSpPr>
          <p:nvPr/>
        </p:nvCxnSpPr>
        <p:spPr>
          <a:xfrm>
            <a:off x="3315944" y="5663836"/>
            <a:ext cx="4928131" cy="2638"/>
          </a:xfrm>
          <a:prstGeom prst="line">
            <a:avLst/>
          </a:prstGeom>
          <a:noFill/>
          <a:ln w="53975" cap="flat" cmpd="sng" algn="ctr">
            <a:solidFill>
              <a:srgbClr val="632523">
                <a:lumMod val="60000"/>
                <a:lumOff val="40000"/>
              </a:srgbClr>
            </a:solidFill>
            <a:prstDash val="sysDot"/>
            <a:miter lim="800000"/>
          </a:ln>
          <a:effectLst/>
        </p:spPr>
      </p:cxnSp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A5BBFA0A-B64E-40A5-87BD-6C9BA65B2D0A}"/>
              </a:ext>
            </a:extLst>
          </p:cNvPr>
          <p:cNvSpPr txBox="1"/>
          <p:nvPr/>
        </p:nvSpPr>
        <p:spPr>
          <a:xfrm>
            <a:off x="10583143" y="5417898"/>
            <a:ext cx="15652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Recibe </a:t>
            </a: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pago a través de depósito bancario</a:t>
            </a:r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xmlns="" id="{1236F1BB-8459-4B5C-9F6E-776905AD786D}"/>
              </a:ext>
            </a:extLst>
          </p:cNvPr>
          <p:cNvCxnSpPr>
            <a:cxnSpLocks/>
          </p:cNvCxnSpPr>
          <p:nvPr/>
        </p:nvCxnSpPr>
        <p:spPr>
          <a:xfrm>
            <a:off x="11387161" y="4239577"/>
            <a:ext cx="10308" cy="236515"/>
          </a:xfrm>
          <a:prstGeom prst="line">
            <a:avLst/>
          </a:prstGeom>
          <a:noFill/>
          <a:ln w="53975" cap="flat" cmpd="sng" algn="ctr">
            <a:solidFill>
              <a:srgbClr val="632523">
                <a:lumMod val="60000"/>
                <a:lumOff val="40000"/>
              </a:srgbClr>
            </a:solidFill>
            <a:prstDash val="sysDot"/>
            <a:miter lim="800000"/>
          </a:ln>
          <a:effectLst/>
        </p:spPr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xmlns="" id="{BA916ED6-512B-4848-AF46-290FDA3FD920}"/>
              </a:ext>
            </a:extLst>
          </p:cNvPr>
          <p:cNvCxnSpPr>
            <a:cxnSpLocks/>
          </p:cNvCxnSpPr>
          <p:nvPr/>
        </p:nvCxnSpPr>
        <p:spPr>
          <a:xfrm>
            <a:off x="11379979" y="6005383"/>
            <a:ext cx="0" cy="367814"/>
          </a:xfrm>
          <a:prstGeom prst="line">
            <a:avLst/>
          </a:prstGeom>
          <a:noFill/>
          <a:ln w="53975" cap="flat" cmpd="sng" algn="ctr">
            <a:solidFill>
              <a:srgbClr val="632523">
                <a:lumMod val="60000"/>
                <a:lumOff val="40000"/>
              </a:srgbClr>
            </a:solidFill>
            <a:prstDash val="sysDot"/>
            <a:miter lim="800000"/>
          </a:ln>
          <a:effectLst/>
        </p:spPr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xmlns="" id="{ABCDB220-550C-4C46-8C6E-09ED7BDADBE3}"/>
              </a:ext>
            </a:extLst>
          </p:cNvPr>
          <p:cNvCxnSpPr>
            <a:cxnSpLocks/>
          </p:cNvCxnSpPr>
          <p:nvPr/>
        </p:nvCxnSpPr>
        <p:spPr>
          <a:xfrm flipV="1">
            <a:off x="10593676" y="6351842"/>
            <a:ext cx="803792" cy="1"/>
          </a:xfrm>
          <a:prstGeom prst="line">
            <a:avLst/>
          </a:prstGeom>
          <a:noFill/>
          <a:ln w="53975" cap="flat" cmpd="sng" algn="ctr">
            <a:solidFill>
              <a:srgbClr val="632523">
                <a:lumMod val="60000"/>
                <a:lumOff val="40000"/>
              </a:srgbClr>
            </a:solidFill>
            <a:prstDash val="sysDot"/>
            <a:miter lim="800000"/>
          </a:ln>
          <a:effectLst/>
        </p:spPr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xmlns="" id="{38F1D5AF-EF1E-4804-BDE9-1B724665BE4B}"/>
              </a:ext>
            </a:extLst>
          </p:cNvPr>
          <p:cNvCxnSpPr>
            <a:cxnSpLocks/>
          </p:cNvCxnSpPr>
          <p:nvPr/>
        </p:nvCxnSpPr>
        <p:spPr>
          <a:xfrm flipV="1">
            <a:off x="10494700" y="5008056"/>
            <a:ext cx="660135" cy="1"/>
          </a:xfrm>
          <a:prstGeom prst="line">
            <a:avLst/>
          </a:prstGeom>
          <a:noFill/>
          <a:ln w="53975" cap="flat" cmpd="sng" algn="ctr">
            <a:solidFill>
              <a:srgbClr val="632523">
                <a:lumMod val="60000"/>
                <a:lumOff val="40000"/>
              </a:srgbClr>
            </a:solidFill>
            <a:prstDash val="sysDot"/>
            <a:miter lim="800000"/>
          </a:ln>
          <a:effectLst/>
        </p:spPr>
      </p:cxnSp>
      <p:pic>
        <p:nvPicPr>
          <p:cNvPr id="59" name="Imagen 58">
            <a:extLst>
              <a:ext uri="{FF2B5EF4-FFF2-40B4-BE49-F238E27FC236}">
                <a16:creationId xmlns:a16="http://schemas.microsoft.com/office/drawing/2014/main" xmlns="" id="{EF595BED-2438-4694-9154-4F80040B9E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94505" y="4421500"/>
            <a:ext cx="1005927" cy="993734"/>
          </a:xfrm>
          <a:prstGeom prst="ellipse">
            <a:avLst/>
          </a:prstGeom>
          <a:solidFill>
            <a:sysClr val="window" lastClr="FFFFFF"/>
          </a:solidFill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xmlns="" id="{DB5B1F6F-DE18-4D6D-B060-A46998CD580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0" t="25624" r="14112" b="26535"/>
          <a:stretch/>
        </p:blipFill>
        <p:spPr>
          <a:xfrm>
            <a:off x="11076271" y="4697057"/>
            <a:ext cx="648338" cy="430148"/>
          </a:xfrm>
          <a:prstGeom prst="rect">
            <a:avLst/>
          </a:prstGeom>
        </p:spPr>
      </p:pic>
      <p:pic>
        <p:nvPicPr>
          <p:cNvPr id="61" name="Imagen 60" descr="Icono&#10;&#10;Descripción generada automáticamente">
            <a:extLst>
              <a:ext uri="{FF2B5EF4-FFF2-40B4-BE49-F238E27FC236}">
                <a16:creationId xmlns:a16="http://schemas.microsoft.com/office/drawing/2014/main" xmlns="" id="{02703F62-E93E-44EB-8B6A-C14C545FB90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05" y="2015887"/>
            <a:ext cx="681516" cy="681516"/>
          </a:xfrm>
          <a:prstGeom prst="rect">
            <a:avLst/>
          </a:prstGeo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xmlns="" id="{76FFD638-3279-43AB-B8B9-6FC53A4FE9CF}"/>
              </a:ext>
            </a:extLst>
          </p:cNvPr>
          <p:cNvSpPr txBox="1"/>
          <p:nvPr/>
        </p:nvSpPr>
        <p:spPr>
          <a:xfrm>
            <a:off x="4084588" y="4699929"/>
            <a:ext cx="16395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Canaliza al asegurado para </a:t>
            </a:r>
            <a:r>
              <a:rPr kumimoji="0" lang="es-MX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toma de muestra</a:t>
            </a:r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xmlns="" id="{72D9ED89-94C8-4E93-AE57-248E21BFD4F9}"/>
              </a:ext>
            </a:extLst>
          </p:cNvPr>
          <p:cNvCxnSpPr>
            <a:cxnSpLocks/>
          </p:cNvCxnSpPr>
          <p:nvPr/>
        </p:nvCxnSpPr>
        <p:spPr>
          <a:xfrm>
            <a:off x="7016304" y="3577514"/>
            <a:ext cx="1008554" cy="14113"/>
          </a:xfrm>
          <a:prstGeom prst="line">
            <a:avLst/>
          </a:prstGeom>
          <a:noFill/>
          <a:ln w="53975" cap="flat" cmpd="sng" algn="ctr">
            <a:solidFill>
              <a:srgbClr val="1E4236">
                <a:lumMod val="75000"/>
                <a:lumOff val="25000"/>
              </a:srgbClr>
            </a:solidFill>
            <a:prstDash val="sysDot"/>
            <a:miter lim="800000"/>
          </a:ln>
          <a:effectLst/>
        </p:spPr>
      </p:cxnSp>
      <p:pic>
        <p:nvPicPr>
          <p:cNvPr id="64" name="Imagen 63">
            <a:extLst>
              <a:ext uri="{FF2B5EF4-FFF2-40B4-BE49-F238E27FC236}">
                <a16:creationId xmlns:a16="http://schemas.microsoft.com/office/drawing/2014/main" xmlns="" id="{4B7EA1F5-A289-41C8-85B1-6C721178A6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6188" y="5271698"/>
            <a:ext cx="963099" cy="968012"/>
          </a:xfrm>
          <a:prstGeom prst="ellipse">
            <a:avLst/>
          </a:prstGeom>
          <a:solidFill>
            <a:sysClr val="window" lastClr="FFFFFF"/>
          </a:solidFill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xmlns="" id="{57C3872A-658F-4DA5-A3DD-EDF6FF5D607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995" y="1900548"/>
            <a:ext cx="1005927" cy="993734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xmlns="" id="{0217E3EA-05A4-4737-B895-580008E270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7229" y="3680817"/>
            <a:ext cx="984613" cy="994712"/>
          </a:xfrm>
          <a:prstGeom prst="ellipse">
            <a:avLst/>
          </a:prstGeom>
          <a:solidFill>
            <a:sysClr val="window" lastClr="FFFFFF"/>
          </a:solidFill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xmlns="" id="{BC3CB202-CEFD-4798-9E56-BE6DA344F2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0185" y="5258348"/>
            <a:ext cx="984613" cy="994712"/>
          </a:xfrm>
          <a:prstGeom prst="ellipse">
            <a:avLst/>
          </a:prstGeom>
          <a:solidFill>
            <a:sysClr val="window" lastClr="FFFFFF"/>
          </a:solidFill>
        </p:spPr>
      </p:pic>
      <p:sp>
        <p:nvSpPr>
          <p:cNvPr id="68" name="CuadroTexto 67">
            <a:extLst>
              <a:ext uri="{FF2B5EF4-FFF2-40B4-BE49-F238E27FC236}">
                <a16:creationId xmlns:a16="http://schemas.microsoft.com/office/drawing/2014/main" xmlns="" id="{E893B198-BB6E-4E9A-87BE-A831DF3713A0}"/>
              </a:ext>
            </a:extLst>
          </p:cNvPr>
          <p:cNvSpPr txBox="1"/>
          <p:nvPr/>
        </p:nvSpPr>
        <p:spPr>
          <a:xfrm>
            <a:off x="65588" y="6634178"/>
            <a:ext cx="451934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* En caso de Laboratorio con Convenio, se otorgan 3 días de permiso inicial</a:t>
            </a:r>
          </a:p>
        </p:txBody>
      </p:sp>
      <p:sp>
        <p:nvSpPr>
          <p:cNvPr id="69" name="11 Título">
            <a:extLst>
              <a:ext uri="{FF2B5EF4-FFF2-40B4-BE49-F238E27FC236}">
                <a16:creationId xmlns:a16="http://schemas.microsoft.com/office/drawing/2014/main" xmlns="" id="{9D16F30E-8032-45A2-99EC-A38F9D2C8F78}"/>
              </a:ext>
            </a:extLst>
          </p:cNvPr>
          <p:cNvSpPr txBox="1">
            <a:spLocks/>
          </p:cNvSpPr>
          <p:nvPr/>
        </p:nvSpPr>
        <p:spPr>
          <a:xfrm>
            <a:off x="219612" y="188567"/>
            <a:ext cx="6905087" cy="413335"/>
          </a:xfrm>
          <a:prstGeom prst="rect">
            <a:avLst/>
          </a:prstGeom>
        </p:spPr>
        <p:txBody>
          <a:bodyPr vert="horz" lIns="68031" tIns="34016" rIns="68031" bIns="34016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1E423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300" b="0" i="0" u="none" strike="noStrike" kern="1200" cap="none" spc="0" normalizeH="0" baseline="0" noProof="0" dirty="0">
                <a:ln>
                  <a:noFill/>
                </a:ln>
                <a:solidFill>
                  <a:srgbClr val="1E4236"/>
                </a:solidFill>
                <a:effectLst/>
                <a:uLnTx/>
                <a:uFillTx/>
                <a:latin typeface="Montserrat SemiBold"/>
                <a:ea typeface="+mj-ea"/>
                <a:cs typeface="+mj-cs"/>
              </a:rPr>
              <a:t>Flujos del Permiso COVID-19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8A10AC29-D9C5-4E4E-96E0-7DC6F0A71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491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7" name="Google Shape;138;p2">
            <a:extLst>
              <a:ext uri="{FF2B5EF4-FFF2-40B4-BE49-F238E27FC236}">
                <a16:creationId xmlns:a16="http://schemas.microsoft.com/office/drawing/2014/main" xmlns="" id="{14B29BFF-0CFD-469E-B8A9-211F8B30D6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4545" y="534135"/>
            <a:ext cx="497507" cy="6263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xmlns="" id="{B60229AC-FCAC-40B4-98CC-5C0A8E5E96B7}"/>
              </a:ext>
            </a:extLst>
          </p:cNvPr>
          <p:cNvCxnSpPr>
            <a:cxnSpLocks/>
          </p:cNvCxnSpPr>
          <p:nvPr/>
        </p:nvCxnSpPr>
        <p:spPr>
          <a:xfrm>
            <a:off x="9188347" y="5688431"/>
            <a:ext cx="1" cy="531673"/>
          </a:xfrm>
          <a:prstGeom prst="line">
            <a:avLst/>
          </a:prstGeom>
          <a:noFill/>
          <a:ln w="53975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xmlns="" id="{5748ADA6-6FAC-42C7-B6A9-FBB0E6316446}"/>
              </a:ext>
            </a:extLst>
          </p:cNvPr>
          <p:cNvCxnSpPr>
            <a:cxnSpLocks/>
          </p:cNvCxnSpPr>
          <p:nvPr/>
        </p:nvCxnSpPr>
        <p:spPr>
          <a:xfrm flipV="1">
            <a:off x="3731746" y="3477948"/>
            <a:ext cx="398314" cy="1"/>
          </a:xfrm>
          <a:prstGeom prst="line">
            <a:avLst/>
          </a:prstGeom>
          <a:noFill/>
          <a:ln w="53975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xmlns="" id="{874AD4EF-C69A-4228-9819-2C14A3C1AB8F}"/>
              </a:ext>
            </a:extLst>
          </p:cNvPr>
          <p:cNvCxnSpPr>
            <a:cxnSpLocks/>
          </p:cNvCxnSpPr>
          <p:nvPr/>
        </p:nvCxnSpPr>
        <p:spPr>
          <a:xfrm flipV="1">
            <a:off x="5561108" y="2442930"/>
            <a:ext cx="502405" cy="1"/>
          </a:xfrm>
          <a:prstGeom prst="line">
            <a:avLst/>
          </a:prstGeom>
          <a:noFill/>
          <a:ln w="53975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2" name="CuadroTexto 71">
            <a:extLst>
              <a:ext uri="{FF2B5EF4-FFF2-40B4-BE49-F238E27FC236}">
                <a16:creationId xmlns:a16="http://schemas.microsoft.com/office/drawing/2014/main" xmlns="" id="{C8B10BD9-F598-4CAA-889F-52EF297ED326}"/>
              </a:ext>
            </a:extLst>
          </p:cNvPr>
          <p:cNvSpPr txBox="1"/>
          <p:nvPr/>
        </p:nvSpPr>
        <p:spPr>
          <a:xfrm>
            <a:off x="79312" y="4106169"/>
            <a:ext cx="13716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900" dirty="0">
                <a:latin typeface="Montserrat" panose="00000500000000000000" pitchFamily="2" charset="0"/>
              </a:rPr>
              <a:t>Asegurado acude a </a:t>
            </a:r>
            <a:r>
              <a:rPr lang="es-MX" sz="900" b="1" dirty="0">
                <a:latin typeface="Montserrat" panose="00000500000000000000" pitchFamily="2" charset="0"/>
              </a:rPr>
              <a:t>laboratorio con convenio</a:t>
            </a:r>
            <a:r>
              <a:rPr lang="es-MX" sz="900" dirty="0">
                <a:latin typeface="Montserrat" panose="00000500000000000000" pitchFamily="2" charset="0"/>
              </a:rPr>
              <a:t> con: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>
                <a:latin typeface="Montserrat" panose="00000500000000000000" pitchFamily="2" charset="0"/>
              </a:rPr>
              <a:t>Número de Seguro Social (NSS)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>
                <a:latin typeface="Montserrat" panose="00000500000000000000" pitchFamily="2" charset="0"/>
              </a:rPr>
              <a:t>Identificación Oficial Vigente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xmlns="" id="{D9709995-05ED-4CD0-8AE9-9A29A5D62578}"/>
              </a:ext>
            </a:extLst>
          </p:cNvPr>
          <p:cNvSpPr/>
          <p:nvPr/>
        </p:nvSpPr>
        <p:spPr>
          <a:xfrm>
            <a:off x="251633" y="3033856"/>
            <a:ext cx="928316" cy="908732"/>
          </a:xfrm>
          <a:prstGeom prst="ellipse">
            <a:avLst/>
          </a:prstGeom>
          <a:solidFill>
            <a:schemeClr val="bg1"/>
          </a:solidFill>
          <a:ln w="88900">
            <a:solidFill>
              <a:srgbClr val="AE52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4" name="Imagen 73">
            <a:extLst>
              <a:ext uri="{FF2B5EF4-FFF2-40B4-BE49-F238E27FC236}">
                <a16:creationId xmlns:a16="http://schemas.microsoft.com/office/drawing/2014/main" xmlns="" id="{9AE8AAEF-3AAB-4056-907C-439FD4FEC8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2" t="24671" b="8660"/>
          <a:stretch/>
        </p:blipFill>
        <p:spPr>
          <a:xfrm>
            <a:off x="452299" y="3189529"/>
            <a:ext cx="552805" cy="597385"/>
          </a:xfrm>
          <a:prstGeom prst="rect">
            <a:avLst/>
          </a:prstGeom>
        </p:spPr>
      </p:pic>
      <p:sp>
        <p:nvSpPr>
          <p:cNvPr id="75" name="CuadroTexto 74">
            <a:extLst>
              <a:ext uri="{FF2B5EF4-FFF2-40B4-BE49-F238E27FC236}">
                <a16:creationId xmlns:a16="http://schemas.microsoft.com/office/drawing/2014/main" xmlns="" id="{5F191754-01FE-4723-ACBA-CBF571DB8F4B}"/>
              </a:ext>
            </a:extLst>
          </p:cNvPr>
          <p:cNvSpPr txBox="1"/>
          <p:nvPr/>
        </p:nvSpPr>
        <p:spPr>
          <a:xfrm>
            <a:off x="1446990" y="4100271"/>
            <a:ext cx="12929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latin typeface="Montserrat" panose="00000500000000000000" pitchFamily="2" charset="0"/>
              </a:rPr>
              <a:t>Personal de laboratorio </a:t>
            </a:r>
            <a:r>
              <a:rPr lang="es-MX" sz="900" b="1" dirty="0">
                <a:latin typeface="Montserrat" panose="00000500000000000000" pitchFamily="2" charset="0"/>
              </a:rPr>
              <a:t>ingresa a la plataforma con usuario y contraseña </a:t>
            </a:r>
            <a:r>
              <a:rPr lang="es-MX" sz="900" dirty="0">
                <a:latin typeface="Montserrat" panose="00000500000000000000" pitchFamily="2" charset="0"/>
              </a:rPr>
              <a:t>y  consulta NSS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xmlns="" id="{6540B4ED-D6B9-47E6-9682-57FDF2F02609}"/>
              </a:ext>
            </a:extLst>
          </p:cNvPr>
          <p:cNvSpPr txBox="1"/>
          <p:nvPr/>
        </p:nvSpPr>
        <p:spPr>
          <a:xfrm>
            <a:off x="2833697" y="4198119"/>
            <a:ext cx="129293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latin typeface="Montserrat" panose="00000500000000000000" pitchFamily="2" charset="0"/>
              </a:rPr>
              <a:t>Con base en los datos capturados </a:t>
            </a:r>
            <a:r>
              <a:rPr lang="es-MX" sz="900" b="1" dirty="0">
                <a:latin typeface="Montserrat" panose="00000500000000000000" pitchFamily="2" charset="0"/>
              </a:rPr>
              <a:t>el sistema regresará el nombre registrado ante el IMSS </a:t>
            </a: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xmlns="" id="{7AD675EF-B0AD-45D1-984F-6F9871B806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t="-2333" r="-2295"/>
          <a:stretch/>
        </p:blipFill>
        <p:spPr>
          <a:xfrm>
            <a:off x="1561313" y="2931567"/>
            <a:ext cx="1120720" cy="1126866"/>
          </a:xfrm>
          <a:prstGeom prst="ellipse">
            <a:avLst/>
          </a:prstGeom>
          <a:solidFill>
            <a:schemeClr val="bg1"/>
          </a:solidFill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xmlns="" id="{A7BF111D-6528-45D4-844F-7F8B0E5A7021}"/>
              </a:ext>
            </a:extLst>
          </p:cNvPr>
          <p:cNvSpPr txBox="1"/>
          <p:nvPr/>
        </p:nvSpPr>
        <p:spPr>
          <a:xfrm>
            <a:off x="4202885" y="3124006"/>
            <a:ext cx="1516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b="1" dirty="0">
                <a:latin typeface="Montserrat" panose="00000500000000000000" pitchFamily="2" charset="0"/>
              </a:rPr>
              <a:t>Datos coinciden </a:t>
            </a:r>
            <a:r>
              <a:rPr lang="es-MX" sz="900" dirty="0">
                <a:latin typeface="Montserrat" panose="00000500000000000000" pitchFamily="2" charset="0"/>
              </a:rPr>
              <a:t>se realiza la toma de muestra y registro en la plataforma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xmlns="" id="{2B3EC53B-A7F1-4C72-B16C-2FAB4ADFD5E7}"/>
              </a:ext>
            </a:extLst>
          </p:cNvPr>
          <p:cNvSpPr txBox="1"/>
          <p:nvPr/>
        </p:nvSpPr>
        <p:spPr>
          <a:xfrm>
            <a:off x="3987651" y="5367670"/>
            <a:ext cx="206965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b="1" dirty="0">
                <a:latin typeface="Montserrat" panose="00000500000000000000" pitchFamily="2" charset="0"/>
              </a:rPr>
              <a:t>Datos NO coinciden </a:t>
            </a:r>
            <a:r>
              <a:rPr lang="es-MX" sz="900" dirty="0">
                <a:latin typeface="Montserrat" panose="00000500000000000000" pitchFamily="2" charset="0"/>
              </a:rPr>
              <a:t>se realiza la toma de muestra y se le indica al asegurado que realice su trámite a través de la plataforma en el flujo laboratorio sin convenio</a:t>
            </a:r>
          </a:p>
        </p:txBody>
      </p:sp>
      <p:grpSp>
        <p:nvGrpSpPr>
          <p:cNvPr id="80" name="Grupo 79">
            <a:extLst>
              <a:ext uri="{FF2B5EF4-FFF2-40B4-BE49-F238E27FC236}">
                <a16:creationId xmlns:a16="http://schemas.microsoft.com/office/drawing/2014/main" xmlns="" id="{EABCC131-8DEB-4DFA-842F-27C8E1A797E9}"/>
              </a:ext>
            </a:extLst>
          </p:cNvPr>
          <p:cNvGrpSpPr/>
          <p:nvPr/>
        </p:nvGrpSpPr>
        <p:grpSpPr>
          <a:xfrm>
            <a:off x="3016765" y="3021595"/>
            <a:ext cx="960089" cy="1015662"/>
            <a:chOff x="4146741" y="2166842"/>
            <a:chExt cx="1495787" cy="1501801"/>
          </a:xfrm>
        </p:grpSpPr>
        <p:sp>
          <p:nvSpPr>
            <p:cNvPr id="81" name="Elipse 80">
              <a:extLst>
                <a:ext uri="{FF2B5EF4-FFF2-40B4-BE49-F238E27FC236}">
                  <a16:creationId xmlns:a16="http://schemas.microsoft.com/office/drawing/2014/main" xmlns="" id="{509E8557-B1DD-4F0B-B4D5-1C8738C47EFD}"/>
                </a:ext>
              </a:extLst>
            </p:cNvPr>
            <p:cNvSpPr/>
            <p:nvPr/>
          </p:nvSpPr>
          <p:spPr>
            <a:xfrm>
              <a:off x="4146741" y="2166842"/>
              <a:ext cx="1495787" cy="150180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AE52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82" name="Imagen 81">
              <a:extLst>
                <a:ext uri="{FF2B5EF4-FFF2-40B4-BE49-F238E27FC236}">
                  <a16:creationId xmlns:a16="http://schemas.microsoft.com/office/drawing/2014/main" xmlns="" id="{9D3BF04C-6750-49A2-A55F-0AB412A68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096" y="2320204"/>
              <a:ext cx="1195075" cy="1195075"/>
            </a:xfrm>
            <a:prstGeom prst="rect">
              <a:avLst/>
            </a:prstGeom>
          </p:spPr>
        </p:pic>
      </p:grpSp>
      <p:sp>
        <p:nvSpPr>
          <p:cNvPr id="83" name="CuadroTexto 82">
            <a:extLst>
              <a:ext uri="{FF2B5EF4-FFF2-40B4-BE49-F238E27FC236}">
                <a16:creationId xmlns:a16="http://schemas.microsoft.com/office/drawing/2014/main" xmlns="" id="{8AC07C65-5EA5-4DA0-9AB4-4853FD6249C8}"/>
              </a:ext>
            </a:extLst>
          </p:cNvPr>
          <p:cNvSpPr txBox="1"/>
          <p:nvPr/>
        </p:nvSpPr>
        <p:spPr>
          <a:xfrm>
            <a:off x="5868629" y="3106699"/>
            <a:ext cx="155170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b="1" dirty="0">
                <a:latin typeface="Montserrat" panose="00000500000000000000" pitchFamily="2" charset="0"/>
              </a:rPr>
              <a:t>Asegurado ingresa al aplicativo</a:t>
            </a:r>
            <a:r>
              <a:rPr lang="es-MX" sz="900" dirty="0">
                <a:latin typeface="Montserrat" panose="00000500000000000000" pitchFamily="2" charset="0"/>
              </a:rPr>
              <a:t>, contesta cuestionario, el sistema identifica el registro del laboratorio y </a:t>
            </a:r>
            <a:r>
              <a:rPr lang="es-MX" sz="900" b="1" dirty="0">
                <a:latin typeface="Montserrat" panose="00000500000000000000" pitchFamily="2" charset="0"/>
              </a:rPr>
              <a:t>otorga permiso inicial por </a:t>
            </a:r>
          </a:p>
          <a:p>
            <a:pPr algn="ctr"/>
            <a:r>
              <a:rPr lang="es-MX" sz="900" b="1" dirty="0">
                <a:latin typeface="Montserrat" panose="00000500000000000000" pitchFamily="2" charset="0"/>
              </a:rPr>
              <a:t>3 días*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xmlns="" id="{D24197E6-5D7C-41B8-A6BD-155A2E6689E5}"/>
              </a:ext>
            </a:extLst>
          </p:cNvPr>
          <p:cNvSpPr txBox="1"/>
          <p:nvPr/>
        </p:nvSpPr>
        <p:spPr>
          <a:xfrm>
            <a:off x="7516608" y="3118499"/>
            <a:ext cx="148927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b="1" dirty="0">
                <a:latin typeface="Montserrat" panose="00000500000000000000" pitchFamily="2" charset="0"/>
              </a:rPr>
              <a:t>Laboratorio envía los resultados </a:t>
            </a:r>
            <a:r>
              <a:rPr lang="es-MX" sz="900" dirty="0">
                <a:latin typeface="Montserrat" panose="00000500000000000000" pitchFamily="2" charset="0"/>
              </a:rPr>
              <a:t>de las tomas de muestra 2 días después (envío diario)</a:t>
            </a:r>
          </a:p>
        </p:txBody>
      </p:sp>
      <p:pic>
        <p:nvPicPr>
          <p:cNvPr id="85" name="Imagen 8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1818AE1C-0241-41BA-8AE0-58970ADFF8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883" y="4566859"/>
            <a:ext cx="602229" cy="602229"/>
          </a:xfrm>
          <a:prstGeom prst="rect">
            <a:avLst/>
          </a:prstGeom>
        </p:spPr>
      </p:pic>
      <p:pic>
        <p:nvPicPr>
          <p:cNvPr id="86" name="Imagen 85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xmlns="" id="{54A5613A-1090-45F9-90E8-62E0C0D369E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AFFFB"/>
              </a:clrFrom>
              <a:clrTo>
                <a:srgbClr val="FA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 t="7096" r="14712" b="20311"/>
          <a:stretch/>
        </p:blipFill>
        <p:spPr>
          <a:xfrm>
            <a:off x="11490312" y="4656380"/>
            <a:ext cx="412902" cy="449271"/>
          </a:xfrm>
          <a:prstGeom prst="rect">
            <a:avLst/>
          </a:prstGeom>
        </p:spPr>
      </p:pic>
      <p:sp>
        <p:nvSpPr>
          <p:cNvPr id="87" name="CuadroTexto 86">
            <a:extLst>
              <a:ext uri="{FF2B5EF4-FFF2-40B4-BE49-F238E27FC236}">
                <a16:creationId xmlns:a16="http://schemas.microsoft.com/office/drawing/2014/main" xmlns="" id="{D7DEC7E7-6189-4AED-91D5-4A20E5FC4A8E}"/>
              </a:ext>
            </a:extLst>
          </p:cNvPr>
          <p:cNvSpPr txBox="1"/>
          <p:nvPr/>
        </p:nvSpPr>
        <p:spPr>
          <a:xfrm>
            <a:off x="10652538" y="5038593"/>
            <a:ext cx="1383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900" b="1" dirty="0">
                <a:latin typeface="Montserrat" panose="00000500000000000000" pitchFamily="2" charset="0"/>
              </a:rPr>
              <a:t>Negativo: </a:t>
            </a:r>
            <a:r>
              <a:rPr lang="es-MX" sz="900" dirty="0">
                <a:latin typeface="Montserrat" panose="00000500000000000000" pitchFamily="2" charset="0"/>
              </a:rPr>
              <a:t>Termina Permiso y se reincorpora al trabajo.</a:t>
            </a:r>
          </a:p>
        </p:txBody>
      </p:sp>
      <p:pic>
        <p:nvPicPr>
          <p:cNvPr id="88" name="Imagen 87">
            <a:extLst>
              <a:ext uri="{FF2B5EF4-FFF2-40B4-BE49-F238E27FC236}">
                <a16:creationId xmlns:a16="http://schemas.microsoft.com/office/drawing/2014/main" xmlns="" id="{FC7C03E2-58E5-4709-BC88-2AF04C9468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5427" y="1964616"/>
            <a:ext cx="1005927" cy="993734"/>
          </a:xfrm>
          <a:prstGeom prst="rect">
            <a:avLst/>
          </a:prstGeom>
        </p:spPr>
      </p:pic>
      <p:sp>
        <p:nvSpPr>
          <p:cNvPr id="89" name="CuadroTexto 88">
            <a:extLst>
              <a:ext uri="{FF2B5EF4-FFF2-40B4-BE49-F238E27FC236}">
                <a16:creationId xmlns:a16="http://schemas.microsoft.com/office/drawing/2014/main" xmlns="" id="{2AA47AA9-E8CF-40DB-8FF3-3AF246CA19C7}"/>
              </a:ext>
            </a:extLst>
          </p:cNvPr>
          <p:cNvSpPr txBox="1"/>
          <p:nvPr/>
        </p:nvSpPr>
        <p:spPr>
          <a:xfrm>
            <a:off x="9745785" y="2923552"/>
            <a:ext cx="107586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latin typeface="Montserrat" panose="00000500000000000000" pitchFamily="2" charset="0"/>
              </a:rPr>
              <a:t>Asegurado recibe </a:t>
            </a:r>
            <a:r>
              <a:rPr lang="es-MX" sz="900" b="1" dirty="0">
                <a:latin typeface="Montserrat" panose="00000500000000000000" pitchFamily="2" charset="0"/>
              </a:rPr>
              <a:t>notificación</a:t>
            </a:r>
            <a:r>
              <a:rPr lang="es-MX" sz="900" dirty="0">
                <a:latin typeface="Montserrat" panose="00000500000000000000" pitchFamily="2" charset="0"/>
              </a:rPr>
              <a:t> por </a:t>
            </a:r>
            <a:r>
              <a:rPr lang="es-MX" sz="900" b="1" dirty="0">
                <a:latin typeface="Montserrat" panose="00000500000000000000" pitchFamily="2" charset="0"/>
              </a:rPr>
              <a:t>correo electrónico</a:t>
            </a:r>
          </a:p>
        </p:txBody>
      </p:sp>
      <p:pic>
        <p:nvPicPr>
          <p:cNvPr id="90" name="Imagen 89" descr="Imagen que contiene firmar, reloj, frente, naranja&#10;&#10;Descripción generada automáticamente">
            <a:extLst>
              <a:ext uri="{FF2B5EF4-FFF2-40B4-BE49-F238E27FC236}">
                <a16:creationId xmlns:a16="http://schemas.microsoft.com/office/drawing/2014/main" xmlns="" id="{437DF1F0-AA51-401E-89E1-308730007C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947" y="2070866"/>
            <a:ext cx="645668" cy="645668"/>
          </a:xfrm>
          <a:prstGeom prst="rect">
            <a:avLst/>
          </a:prstGeom>
        </p:spPr>
      </p:pic>
      <p:sp>
        <p:nvSpPr>
          <p:cNvPr id="91" name="CuadroTexto 90">
            <a:extLst>
              <a:ext uri="{FF2B5EF4-FFF2-40B4-BE49-F238E27FC236}">
                <a16:creationId xmlns:a16="http://schemas.microsoft.com/office/drawing/2014/main" xmlns="" id="{19366379-7C9F-4DCD-925B-E5EEC9BB6F29}"/>
              </a:ext>
            </a:extLst>
          </p:cNvPr>
          <p:cNvSpPr txBox="1"/>
          <p:nvPr/>
        </p:nvSpPr>
        <p:spPr>
          <a:xfrm>
            <a:off x="7453037" y="6077298"/>
            <a:ext cx="1222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900" dirty="0">
                <a:latin typeface="Montserrat" panose="00000500000000000000" pitchFamily="2" charset="0"/>
              </a:rPr>
              <a:t>Recibe </a:t>
            </a:r>
            <a:r>
              <a:rPr lang="es-MX" sz="900" b="1" dirty="0">
                <a:latin typeface="Montserrat" panose="00000500000000000000" pitchFamily="2" charset="0"/>
              </a:rPr>
              <a:t>pago a través de depósito bancario</a:t>
            </a:r>
          </a:p>
        </p:txBody>
      </p:sp>
      <p:pic>
        <p:nvPicPr>
          <p:cNvPr id="92" name="Imagen 91">
            <a:extLst>
              <a:ext uri="{FF2B5EF4-FFF2-40B4-BE49-F238E27FC236}">
                <a16:creationId xmlns:a16="http://schemas.microsoft.com/office/drawing/2014/main" xmlns="" id="{E81E7A63-DB27-4ED5-AA0A-3BFBA90669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5574" y="5864266"/>
            <a:ext cx="1005927" cy="99373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xmlns="" id="{13855C2E-1A60-43DB-8C70-4F54DA8E70A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0" t="25624" r="14112" b="26535"/>
          <a:stretch/>
        </p:blipFill>
        <p:spPr>
          <a:xfrm>
            <a:off x="8854368" y="6135040"/>
            <a:ext cx="648338" cy="430148"/>
          </a:xfrm>
          <a:prstGeom prst="rect">
            <a:avLst/>
          </a:prstGeom>
        </p:spPr>
      </p:pic>
      <p:sp>
        <p:nvSpPr>
          <p:cNvPr id="94" name="CuadroTexto 93">
            <a:extLst>
              <a:ext uri="{FF2B5EF4-FFF2-40B4-BE49-F238E27FC236}">
                <a16:creationId xmlns:a16="http://schemas.microsoft.com/office/drawing/2014/main" xmlns="" id="{368A4781-A2FB-45B1-8191-6FEA8F744AE8}"/>
              </a:ext>
            </a:extLst>
          </p:cNvPr>
          <p:cNvSpPr txBox="1"/>
          <p:nvPr/>
        </p:nvSpPr>
        <p:spPr>
          <a:xfrm>
            <a:off x="8555814" y="5032227"/>
            <a:ext cx="148927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900" b="1" dirty="0">
                <a:latin typeface="Montserrat" panose="00000500000000000000" pitchFamily="2" charset="0"/>
              </a:rPr>
              <a:t>Positivo:  </a:t>
            </a:r>
          </a:p>
          <a:p>
            <a:r>
              <a:rPr lang="es-MX" sz="900" dirty="0">
                <a:latin typeface="Montserrat" panose="00000500000000000000" pitchFamily="2" charset="0"/>
              </a:rPr>
              <a:t>Reciben Permiso Subsecuente para acumular 10 días.</a:t>
            </a:r>
          </a:p>
        </p:txBody>
      </p:sp>
      <p:cxnSp>
        <p:nvCxnSpPr>
          <p:cNvPr id="95" name="Conector recto 94">
            <a:extLst>
              <a:ext uri="{FF2B5EF4-FFF2-40B4-BE49-F238E27FC236}">
                <a16:creationId xmlns:a16="http://schemas.microsoft.com/office/drawing/2014/main" xmlns="" id="{02CBEF11-26D9-4452-BA5A-E2B61D678539}"/>
              </a:ext>
            </a:extLst>
          </p:cNvPr>
          <p:cNvCxnSpPr>
            <a:cxnSpLocks/>
          </p:cNvCxnSpPr>
          <p:nvPr/>
        </p:nvCxnSpPr>
        <p:spPr>
          <a:xfrm flipV="1">
            <a:off x="1188447" y="3495000"/>
            <a:ext cx="450318" cy="1"/>
          </a:xfrm>
          <a:prstGeom prst="line">
            <a:avLst/>
          </a:prstGeom>
          <a:noFill/>
          <a:ln w="53975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96" name="Grupo 95">
            <a:extLst>
              <a:ext uri="{FF2B5EF4-FFF2-40B4-BE49-F238E27FC236}">
                <a16:creationId xmlns:a16="http://schemas.microsoft.com/office/drawing/2014/main" xmlns="" id="{66CEE078-3B26-4F13-9610-4EB483D939DB}"/>
              </a:ext>
            </a:extLst>
          </p:cNvPr>
          <p:cNvGrpSpPr/>
          <p:nvPr/>
        </p:nvGrpSpPr>
        <p:grpSpPr>
          <a:xfrm rot="5400000">
            <a:off x="10267828" y="3255184"/>
            <a:ext cx="294165" cy="2541563"/>
            <a:chOff x="11857933" y="1427196"/>
            <a:chExt cx="294165" cy="2700515"/>
          </a:xfrm>
        </p:grpSpPr>
        <p:cxnSp>
          <p:nvCxnSpPr>
            <p:cNvPr id="97" name="Conector recto 96">
              <a:extLst>
                <a:ext uri="{FF2B5EF4-FFF2-40B4-BE49-F238E27FC236}">
                  <a16:creationId xmlns:a16="http://schemas.microsoft.com/office/drawing/2014/main" xmlns="" id="{0FACAC56-62FC-418F-9CCD-F16DC3A8FF3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513395" y="2771734"/>
              <a:ext cx="2700515" cy="11439"/>
            </a:xfrm>
            <a:prstGeom prst="line">
              <a:avLst/>
            </a:prstGeom>
            <a:noFill/>
            <a:ln w="53975">
              <a:solidFill>
                <a:schemeClr val="accent5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8" name="Conector recto 97">
              <a:extLst>
                <a:ext uri="{FF2B5EF4-FFF2-40B4-BE49-F238E27FC236}">
                  <a16:creationId xmlns:a16="http://schemas.microsoft.com/office/drawing/2014/main" xmlns="" id="{27C474EF-2A29-42C6-A351-9A5E488E4B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35137" y="4080726"/>
              <a:ext cx="215645" cy="1"/>
            </a:xfrm>
            <a:prstGeom prst="line">
              <a:avLst/>
            </a:prstGeom>
            <a:noFill/>
            <a:ln w="53975">
              <a:solidFill>
                <a:schemeClr val="accent5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9" name="Conector recto 98">
              <a:extLst>
                <a:ext uri="{FF2B5EF4-FFF2-40B4-BE49-F238E27FC236}">
                  <a16:creationId xmlns:a16="http://schemas.microsoft.com/office/drawing/2014/main" xmlns="" id="{DB04F209-98A4-48FE-B6A5-F54A3BE584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36453" y="1457529"/>
              <a:ext cx="215645" cy="1"/>
            </a:xfrm>
            <a:prstGeom prst="line">
              <a:avLst/>
            </a:prstGeom>
            <a:noFill/>
            <a:ln w="53975">
              <a:solidFill>
                <a:schemeClr val="accent5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00" name="Imagen 99">
            <a:extLst>
              <a:ext uri="{FF2B5EF4-FFF2-40B4-BE49-F238E27FC236}">
                <a16:creationId xmlns:a16="http://schemas.microsoft.com/office/drawing/2014/main" xmlns="" id="{BD3F9673-2FA8-440C-B037-F2C459F5DEB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t="-2423"/>
          <a:stretch/>
        </p:blipFill>
        <p:spPr>
          <a:xfrm>
            <a:off x="4439416" y="1979587"/>
            <a:ext cx="1049711" cy="1086172"/>
          </a:xfrm>
          <a:prstGeom prst="ellipse">
            <a:avLst/>
          </a:prstGeom>
          <a:solidFill>
            <a:schemeClr val="bg1"/>
          </a:solidFill>
        </p:spPr>
      </p:pic>
      <p:pic>
        <p:nvPicPr>
          <p:cNvPr id="101" name="Imagen 100">
            <a:extLst>
              <a:ext uri="{FF2B5EF4-FFF2-40B4-BE49-F238E27FC236}">
                <a16:creationId xmlns:a16="http://schemas.microsoft.com/office/drawing/2014/main" xmlns="" id="{6D2CECDD-32C5-4DE6-909F-6ACF815DA99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-1" t="-1163" r="-147"/>
          <a:stretch/>
        </p:blipFill>
        <p:spPr>
          <a:xfrm>
            <a:off x="4476661" y="4182066"/>
            <a:ext cx="1091632" cy="1086172"/>
          </a:xfrm>
          <a:prstGeom prst="ellipse">
            <a:avLst/>
          </a:prstGeom>
        </p:spPr>
      </p:pic>
      <p:grpSp>
        <p:nvGrpSpPr>
          <p:cNvPr id="102" name="Grupo 101">
            <a:extLst>
              <a:ext uri="{FF2B5EF4-FFF2-40B4-BE49-F238E27FC236}">
                <a16:creationId xmlns:a16="http://schemas.microsoft.com/office/drawing/2014/main" xmlns="" id="{CEFE624C-C9EC-4AC2-8E55-2749B42B40E6}"/>
              </a:ext>
            </a:extLst>
          </p:cNvPr>
          <p:cNvGrpSpPr/>
          <p:nvPr/>
        </p:nvGrpSpPr>
        <p:grpSpPr>
          <a:xfrm>
            <a:off x="6168235" y="2044663"/>
            <a:ext cx="958902" cy="924498"/>
            <a:chOff x="7343715" y="2338860"/>
            <a:chExt cx="958902" cy="924498"/>
          </a:xfrm>
        </p:grpSpPr>
        <p:sp>
          <p:nvSpPr>
            <p:cNvPr id="103" name="Elipse 102">
              <a:extLst>
                <a:ext uri="{FF2B5EF4-FFF2-40B4-BE49-F238E27FC236}">
                  <a16:creationId xmlns:a16="http://schemas.microsoft.com/office/drawing/2014/main" xmlns="" id="{BCF0B18F-6643-4005-A6EA-8D82E858BCF5}"/>
                </a:ext>
              </a:extLst>
            </p:cNvPr>
            <p:cNvSpPr/>
            <p:nvPr/>
          </p:nvSpPr>
          <p:spPr>
            <a:xfrm>
              <a:off x="7343715" y="2338860"/>
              <a:ext cx="958902" cy="924498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AE52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04" name="Imagen 103">
              <a:extLst>
                <a:ext uri="{FF2B5EF4-FFF2-40B4-BE49-F238E27FC236}">
                  <a16:creationId xmlns:a16="http://schemas.microsoft.com/office/drawing/2014/main" xmlns="" id="{FDB5994F-EE3A-45D6-95D1-BB3B13956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3715" y="2352907"/>
              <a:ext cx="923760" cy="827052"/>
            </a:xfrm>
            <a:prstGeom prst="rect">
              <a:avLst/>
            </a:prstGeom>
          </p:spPr>
        </p:pic>
      </p:grpSp>
      <p:sp>
        <p:nvSpPr>
          <p:cNvPr id="105" name="Elipse 104">
            <a:extLst>
              <a:ext uri="{FF2B5EF4-FFF2-40B4-BE49-F238E27FC236}">
                <a16:creationId xmlns:a16="http://schemas.microsoft.com/office/drawing/2014/main" xmlns="" id="{9CF491DB-C7FD-40E0-9844-65280A724DEF}"/>
              </a:ext>
            </a:extLst>
          </p:cNvPr>
          <p:cNvSpPr/>
          <p:nvPr/>
        </p:nvSpPr>
        <p:spPr>
          <a:xfrm>
            <a:off x="7781796" y="2058710"/>
            <a:ext cx="958902" cy="920993"/>
          </a:xfrm>
          <a:prstGeom prst="ellipse">
            <a:avLst/>
          </a:prstGeom>
          <a:solidFill>
            <a:schemeClr val="bg1"/>
          </a:solidFill>
          <a:ln w="92075">
            <a:solidFill>
              <a:srgbClr val="AE52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6" name="Imagen 105">
            <a:extLst>
              <a:ext uri="{FF2B5EF4-FFF2-40B4-BE49-F238E27FC236}">
                <a16:creationId xmlns:a16="http://schemas.microsoft.com/office/drawing/2014/main" xmlns="" id="{93F1DD6B-7236-4CDB-ACDA-A29C1CECBF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81" y="2185154"/>
            <a:ext cx="577330" cy="597029"/>
          </a:xfrm>
          <a:prstGeom prst="rect">
            <a:avLst/>
          </a:prstGeom>
        </p:spPr>
      </p:pic>
      <p:cxnSp>
        <p:nvCxnSpPr>
          <p:cNvPr id="107" name="Conector recto 106">
            <a:extLst>
              <a:ext uri="{FF2B5EF4-FFF2-40B4-BE49-F238E27FC236}">
                <a16:creationId xmlns:a16="http://schemas.microsoft.com/office/drawing/2014/main" xmlns="" id="{3FDAFE4C-C636-4060-8E52-EA4DB9EC0613}"/>
              </a:ext>
            </a:extLst>
          </p:cNvPr>
          <p:cNvCxnSpPr>
            <a:cxnSpLocks/>
          </p:cNvCxnSpPr>
          <p:nvPr/>
        </p:nvCxnSpPr>
        <p:spPr>
          <a:xfrm flipV="1">
            <a:off x="2584962" y="3477948"/>
            <a:ext cx="450318" cy="1"/>
          </a:xfrm>
          <a:prstGeom prst="line">
            <a:avLst/>
          </a:prstGeom>
          <a:noFill/>
          <a:ln w="53975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8" name="Grupo 107">
            <a:extLst>
              <a:ext uri="{FF2B5EF4-FFF2-40B4-BE49-F238E27FC236}">
                <a16:creationId xmlns:a16="http://schemas.microsoft.com/office/drawing/2014/main" xmlns="" id="{F672EC5B-62DE-47F2-9BB9-17A27E4BF0F6}"/>
              </a:ext>
            </a:extLst>
          </p:cNvPr>
          <p:cNvGrpSpPr/>
          <p:nvPr/>
        </p:nvGrpSpPr>
        <p:grpSpPr>
          <a:xfrm>
            <a:off x="4154568" y="2360860"/>
            <a:ext cx="308610" cy="2659102"/>
            <a:chOff x="11869366" y="1441944"/>
            <a:chExt cx="308610" cy="2659102"/>
          </a:xfrm>
        </p:grpSpPr>
        <p:cxnSp>
          <p:nvCxnSpPr>
            <p:cNvPr id="109" name="Conector recto 108">
              <a:extLst>
                <a:ext uri="{FF2B5EF4-FFF2-40B4-BE49-F238E27FC236}">
                  <a16:creationId xmlns:a16="http://schemas.microsoft.com/office/drawing/2014/main" xmlns="" id="{9D11F62A-15FB-4D92-B8A2-24D22AF066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69366" y="1441944"/>
              <a:ext cx="34997" cy="2659102"/>
            </a:xfrm>
            <a:prstGeom prst="line">
              <a:avLst/>
            </a:prstGeom>
            <a:noFill/>
            <a:ln w="53975">
              <a:solidFill>
                <a:schemeClr val="accent5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0" name="Conector recto 109">
              <a:extLst>
                <a:ext uri="{FF2B5EF4-FFF2-40B4-BE49-F238E27FC236}">
                  <a16:creationId xmlns:a16="http://schemas.microsoft.com/office/drawing/2014/main" xmlns="" id="{8144DF56-D6F8-4BBF-9D20-D345847C10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35143" y="4062559"/>
              <a:ext cx="215645" cy="1"/>
            </a:xfrm>
            <a:prstGeom prst="line">
              <a:avLst/>
            </a:prstGeom>
            <a:noFill/>
            <a:ln w="53975">
              <a:solidFill>
                <a:schemeClr val="accent5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1" name="Conector recto 110">
              <a:extLst>
                <a:ext uri="{FF2B5EF4-FFF2-40B4-BE49-F238E27FC236}">
                  <a16:creationId xmlns:a16="http://schemas.microsoft.com/office/drawing/2014/main" xmlns="" id="{0D796745-8523-4F7B-852A-7FCC76E58F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62331" y="1461291"/>
              <a:ext cx="215645" cy="1"/>
            </a:xfrm>
            <a:prstGeom prst="line">
              <a:avLst/>
            </a:prstGeom>
            <a:noFill/>
            <a:ln w="53975">
              <a:solidFill>
                <a:schemeClr val="accent5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12" name="Conector recto 111">
            <a:extLst>
              <a:ext uri="{FF2B5EF4-FFF2-40B4-BE49-F238E27FC236}">
                <a16:creationId xmlns:a16="http://schemas.microsoft.com/office/drawing/2014/main" xmlns="" id="{17ACA4ED-F74A-45BC-A862-BB702817D7E8}"/>
              </a:ext>
            </a:extLst>
          </p:cNvPr>
          <p:cNvCxnSpPr>
            <a:cxnSpLocks/>
          </p:cNvCxnSpPr>
          <p:nvPr/>
        </p:nvCxnSpPr>
        <p:spPr>
          <a:xfrm flipV="1">
            <a:off x="7201057" y="2442930"/>
            <a:ext cx="465281" cy="1"/>
          </a:xfrm>
          <a:prstGeom prst="line">
            <a:avLst/>
          </a:prstGeom>
          <a:noFill/>
          <a:ln w="53975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3" name="Conector recto 112">
            <a:extLst>
              <a:ext uri="{FF2B5EF4-FFF2-40B4-BE49-F238E27FC236}">
                <a16:creationId xmlns:a16="http://schemas.microsoft.com/office/drawing/2014/main" xmlns="" id="{969B1714-9B40-4DE4-9E93-60E96C0AA910}"/>
              </a:ext>
            </a:extLst>
          </p:cNvPr>
          <p:cNvCxnSpPr>
            <a:cxnSpLocks/>
          </p:cNvCxnSpPr>
          <p:nvPr/>
        </p:nvCxnSpPr>
        <p:spPr>
          <a:xfrm>
            <a:off x="8820328" y="2458834"/>
            <a:ext cx="944160" cy="1"/>
          </a:xfrm>
          <a:prstGeom prst="line">
            <a:avLst/>
          </a:prstGeom>
          <a:noFill/>
          <a:ln w="53975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4" name="Conector recto 113">
            <a:extLst>
              <a:ext uri="{FF2B5EF4-FFF2-40B4-BE49-F238E27FC236}">
                <a16:creationId xmlns:a16="http://schemas.microsoft.com/office/drawing/2014/main" xmlns="" id="{D32F3B19-33EC-4216-9737-B467431091F2}"/>
              </a:ext>
            </a:extLst>
          </p:cNvPr>
          <p:cNvCxnSpPr>
            <a:cxnSpLocks/>
          </p:cNvCxnSpPr>
          <p:nvPr/>
        </p:nvCxnSpPr>
        <p:spPr>
          <a:xfrm>
            <a:off x="10279204" y="3847210"/>
            <a:ext cx="1" cy="531673"/>
          </a:xfrm>
          <a:prstGeom prst="line">
            <a:avLst/>
          </a:prstGeom>
          <a:noFill/>
          <a:ln w="53975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5" name="CuadroTexto 114">
            <a:extLst>
              <a:ext uri="{FF2B5EF4-FFF2-40B4-BE49-F238E27FC236}">
                <a16:creationId xmlns:a16="http://schemas.microsoft.com/office/drawing/2014/main" xmlns="" id="{B8C2A7BF-EECF-4E09-A3AC-BCC811F9C495}"/>
              </a:ext>
            </a:extLst>
          </p:cNvPr>
          <p:cNvSpPr txBox="1"/>
          <p:nvPr/>
        </p:nvSpPr>
        <p:spPr>
          <a:xfrm>
            <a:off x="452299" y="3551912"/>
            <a:ext cx="509726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" b="1" dirty="0"/>
              <a:t>Laboratorio</a:t>
            </a:r>
          </a:p>
        </p:txBody>
      </p:sp>
      <p:pic>
        <p:nvPicPr>
          <p:cNvPr id="116" name="Imagen 11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28BCDBAA-20D7-450E-826B-98C85DF9BB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36" y="1906345"/>
            <a:ext cx="602229" cy="602229"/>
          </a:xfrm>
          <a:prstGeom prst="rect">
            <a:avLst/>
          </a:prstGeom>
        </p:spPr>
      </p:pic>
      <p:pic>
        <p:nvPicPr>
          <p:cNvPr id="117" name="Imagen 116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xmlns="" id="{4E4755D0-5CD9-4BD7-920A-1053D660152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 t="7096" r="14712" b="20311"/>
          <a:stretch/>
        </p:blipFill>
        <p:spPr>
          <a:xfrm>
            <a:off x="3673894" y="5304593"/>
            <a:ext cx="412902" cy="449271"/>
          </a:xfrm>
          <a:prstGeom prst="rect">
            <a:avLst/>
          </a:prstGeom>
        </p:spPr>
      </p:pic>
      <p:sp>
        <p:nvSpPr>
          <p:cNvPr id="118" name="11 Título">
            <a:extLst>
              <a:ext uri="{FF2B5EF4-FFF2-40B4-BE49-F238E27FC236}">
                <a16:creationId xmlns:a16="http://schemas.microsoft.com/office/drawing/2014/main" xmlns="" id="{267B3520-4743-48DA-A1B0-1DDA36C1B533}"/>
              </a:ext>
            </a:extLst>
          </p:cNvPr>
          <p:cNvSpPr txBox="1">
            <a:spLocks/>
          </p:cNvSpPr>
          <p:nvPr/>
        </p:nvSpPr>
        <p:spPr>
          <a:xfrm>
            <a:off x="219612" y="188567"/>
            <a:ext cx="6905087" cy="413335"/>
          </a:xfrm>
          <a:prstGeom prst="rect">
            <a:avLst/>
          </a:prstGeom>
        </p:spPr>
        <p:txBody>
          <a:bodyPr vert="horz" lIns="68031" tIns="34016" rIns="68031" bIns="34016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1E423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300" b="0" i="0" u="none" strike="noStrike" kern="1200" cap="none" spc="0" normalizeH="0" baseline="0" noProof="0" dirty="0">
                <a:ln>
                  <a:noFill/>
                </a:ln>
                <a:solidFill>
                  <a:srgbClr val="1E4236"/>
                </a:solidFill>
                <a:effectLst/>
                <a:uLnTx/>
                <a:uFillTx/>
                <a:latin typeface="Montserrat SemiBold"/>
                <a:ea typeface="+mj-ea"/>
                <a:cs typeface="+mj-cs"/>
              </a:rPr>
              <a:t>Flujo Laboratorio con Convenio</a:t>
            </a:r>
          </a:p>
        </p:txBody>
      </p:sp>
      <p:sp>
        <p:nvSpPr>
          <p:cNvPr id="119" name="CuadroTexto 118">
            <a:extLst>
              <a:ext uri="{FF2B5EF4-FFF2-40B4-BE49-F238E27FC236}">
                <a16:creationId xmlns:a16="http://schemas.microsoft.com/office/drawing/2014/main" xmlns="" id="{39EE4936-B4ED-439B-8A81-1567090FB2D1}"/>
              </a:ext>
            </a:extLst>
          </p:cNvPr>
          <p:cNvSpPr txBox="1"/>
          <p:nvPr/>
        </p:nvSpPr>
        <p:spPr>
          <a:xfrm>
            <a:off x="251633" y="6361133"/>
            <a:ext cx="20696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00" b="1" dirty="0"/>
              <a:t>*</a:t>
            </a:r>
            <a:r>
              <a:rPr lang="es-MX" sz="1000" dirty="0"/>
              <a:t>Los días son parametrizables</a:t>
            </a:r>
          </a:p>
        </p:txBody>
      </p:sp>
      <p:sp>
        <p:nvSpPr>
          <p:cNvPr id="120" name="CuadroTexto 119">
            <a:extLst>
              <a:ext uri="{FF2B5EF4-FFF2-40B4-BE49-F238E27FC236}">
                <a16:creationId xmlns:a16="http://schemas.microsoft.com/office/drawing/2014/main" xmlns="" id="{BE09BFD6-8AED-495B-84F3-5E72D99D7F5E}"/>
              </a:ext>
            </a:extLst>
          </p:cNvPr>
          <p:cNvSpPr txBox="1"/>
          <p:nvPr/>
        </p:nvSpPr>
        <p:spPr>
          <a:xfrm>
            <a:off x="107279" y="752919"/>
            <a:ext cx="98303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latin typeface="Montserrat" panose="00000500000000000000" pitchFamily="2" charset="0"/>
              </a:rPr>
              <a:t>Conectividad </a:t>
            </a:r>
            <a:r>
              <a:rPr lang="es-MX" sz="1600" dirty="0">
                <a:latin typeface="Montserrat" panose="00000500000000000000" pitchFamily="2" charset="0"/>
              </a:rPr>
              <a:t>entre sistemas de laboratorios y sistemas institucionales.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</a:rPr>
              <a:t>El sistema calculará la duración del </a:t>
            </a:r>
            <a:r>
              <a:rPr lang="es-MX" sz="1600" b="1" dirty="0">
                <a:latin typeface="Montserrat" panose="00000500000000000000" pitchFamily="2" charset="0"/>
              </a:rPr>
              <a:t>permiso hasta por 10 días</a:t>
            </a:r>
            <a:r>
              <a:rPr lang="es-MX" sz="1600" dirty="0">
                <a:latin typeface="Montserrat" panose="00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</a:rPr>
              <a:t>Se validará </a:t>
            </a:r>
            <a:r>
              <a:rPr lang="es-MX" sz="1600" b="1" dirty="0">
                <a:latin typeface="Montserrat" panose="00000500000000000000" pitchFamily="2" charset="0"/>
              </a:rPr>
              <a:t>coincidencia entre el nombre registrado en el IMSS y la identificación oficial</a:t>
            </a:r>
            <a:r>
              <a:rPr lang="es-MX" sz="1600" dirty="0"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28460C68-7973-4ED5-BE4D-F7A73E53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5272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7" name="Google Shape;138;p2">
            <a:extLst>
              <a:ext uri="{FF2B5EF4-FFF2-40B4-BE49-F238E27FC236}">
                <a16:creationId xmlns:a16="http://schemas.microsoft.com/office/drawing/2014/main" xmlns="" id="{14B29BFF-0CFD-469E-B8A9-211F8B30D6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4545" y="534135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11 Título">
            <a:extLst>
              <a:ext uri="{FF2B5EF4-FFF2-40B4-BE49-F238E27FC236}">
                <a16:creationId xmlns:a16="http://schemas.microsoft.com/office/drawing/2014/main" xmlns="" id="{267B3520-4743-48DA-A1B0-1DDA36C1B533}"/>
              </a:ext>
            </a:extLst>
          </p:cNvPr>
          <p:cNvSpPr txBox="1">
            <a:spLocks/>
          </p:cNvSpPr>
          <p:nvPr/>
        </p:nvSpPr>
        <p:spPr>
          <a:xfrm>
            <a:off x="219612" y="188567"/>
            <a:ext cx="6905087" cy="413335"/>
          </a:xfrm>
          <a:prstGeom prst="rect">
            <a:avLst/>
          </a:prstGeom>
        </p:spPr>
        <p:txBody>
          <a:bodyPr vert="horz" lIns="68031" tIns="34016" rIns="68031" bIns="34016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1E423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300" b="0" i="0" u="none" strike="noStrike" kern="1200" cap="none" spc="0" normalizeH="0" baseline="0" noProof="0" dirty="0">
                <a:ln>
                  <a:noFill/>
                </a:ln>
                <a:solidFill>
                  <a:srgbClr val="1E4236"/>
                </a:solidFill>
                <a:effectLst/>
                <a:uLnTx/>
                <a:uFillTx/>
                <a:latin typeface="Montserrat SemiBold"/>
                <a:ea typeface="+mj-ea"/>
                <a:cs typeface="+mj-cs"/>
              </a:rPr>
              <a:t>Entrega de Información</a:t>
            </a:r>
          </a:p>
        </p:txBody>
      </p:sp>
      <p:sp>
        <p:nvSpPr>
          <p:cNvPr id="55" name="45 CuadroTexto">
            <a:extLst>
              <a:ext uri="{FF2B5EF4-FFF2-40B4-BE49-F238E27FC236}">
                <a16:creationId xmlns:a16="http://schemas.microsoft.com/office/drawing/2014/main" xmlns="" id="{441970B6-CC50-402D-ABE7-1D8DE267D5D6}"/>
              </a:ext>
            </a:extLst>
          </p:cNvPr>
          <p:cNvSpPr txBox="1"/>
          <p:nvPr/>
        </p:nvSpPr>
        <p:spPr>
          <a:xfrm>
            <a:off x="199074" y="534135"/>
            <a:ext cx="9997597" cy="1323439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prstClr val="black"/>
                </a:solidFill>
                <a:latin typeface="Montserrat" panose="00000500000000000000" pitchFamily="2" charset="0"/>
              </a:rPr>
              <a:t>U</a:t>
            </a:r>
            <a:r>
              <a:rPr lang="es-MX" sz="1600" b="1" dirty="0">
                <a:solidFill>
                  <a:prstClr val="black"/>
                </a:solidFill>
                <a:latin typeface="Montserrat" panose="00000500000000000000" pitchFamily="2" charset="0"/>
              </a:rPr>
              <a:t>suario de laboratorio registra el NSS</a:t>
            </a: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 (campo llave) al momento de la toma de muestra y viaja vía </a:t>
            </a:r>
            <a:r>
              <a:rPr lang="es-MX" sz="1600" i="1" dirty="0">
                <a:solidFill>
                  <a:prstClr val="black"/>
                </a:solidFill>
                <a:latin typeface="Montserrat" panose="00000500000000000000" pitchFamily="2" charset="0"/>
              </a:rPr>
              <a:t>web </a:t>
            </a:r>
            <a:r>
              <a:rPr lang="es-MX" sz="1600" i="1" dirty="0" err="1">
                <a:solidFill>
                  <a:prstClr val="black"/>
                </a:solidFill>
                <a:latin typeface="Montserrat" panose="00000500000000000000" pitchFamily="2" charset="0"/>
              </a:rPr>
              <a:t>service</a:t>
            </a:r>
            <a:r>
              <a:rPr lang="es-MX" sz="1600" i="1" dirty="0">
                <a:solidFill>
                  <a:prstClr val="black"/>
                </a:solidFill>
                <a:latin typeface="Montserrat" panose="00000500000000000000" pitchFamily="2" charset="0"/>
              </a:rPr>
              <a:t> </a:t>
            </a: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a la plataforma permiso COVID-19.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Los laboratorios con convenio </a:t>
            </a:r>
            <a:r>
              <a:rPr lang="es-MX" sz="1600" b="1" dirty="0">
                <a:solidFill>
                  <a:prstClr val="black"/>
                </a:solidFill>
                <a:latin typeface="Montserrat" panose="00000500000000000000" pitchFamily="2" charset="0"/>
              </a:rPr>
              <a:t>entregarán diariamente los resultados</a:t>
            </a: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 asociados en un periodo </a:t>
            </a:r>
            <a:r>
              <a:rPr lang="es-MX" sz="1600" b="1" dirty="0">
                <a:solidFill>
                  <a:prstClr val="black"/>
                </a:solidFill>
                <a:latin typeface="Montserrat" panose="00000500000000000000" pitchFamily="2" charset="0"/>
              </a:rPr>
              <a:t>máximo de 2 días posteriores </a:t>
            </a: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a la toma de muestra.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Los resultados de las pruebas mediante canales seguros de comunicación (SFTP).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xmlns="" id="{843561EA-5579-45F9-B9D3-FDF4ADD07F95}"/>
              </a:ext>
            </a:extLst>
          </p:cNvPr>
          <p:cNvSpPr txBox="1"/>
          <p:nvPr/>
        </p:nvSpPr>
        <p:spPr>
          <a:xfrm>
            <a:off x="219611" y="2096618"/>
            <a:ext cx="61049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El intercambio de información </a:t>
            </a:r>
            <a:r>
              <a:rPr lang="es-MX" sz="1600">
                <a:solidFill>
                  <a:prstClr val="black"/>
                </a:solidFill>
                <a:latin typeface="Montserrat" panose="00000500000000000000" pitchFamily="2" charset="0"/>
              </a:rPr>
              <a:t>considera </a:t>
            </a:r>
            <a:r>
              <a:rPr lang="es-MX" sz="1600" smtClean="0">
                <a:solidFill>
                  <a:prstClr val="black"/>
                </a:solidFill>
                <a:latin typeface="Montserrat" panose="00000500000000000000" pitchFamily="2" charset="0"/>
              </a:rPr>
              <a:t>7 </a:t>
            </a: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campos y se considera integrar el tipo de muestra para la </a:t>
            </a:r>
            <a:r>
              <a:rPr lang="es-MX" sz="1600" b="1" dirty="0">
                <a:solidFill>
                  <a:prstClr val="black"/>
                </a:solidFill>
                <a:latin typeface="Montserrat" panose="00000500000000000000" pitchFamily="2" charset="0"/>
              </a:rPr>
              <a:t>incorporación de pruebas rápidas de antígeno</a:t>
            </a: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: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E6C33279-EDB8-4028-80B3-860175CC2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pPr/>
              <a:t>5</a:t>
            </a:fld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DAFD25B-163C-466B-810B-453CD8BCD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125" y="3125642"/>
            <a:ext cx="6478559" cy="29140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6DB9EE7-517F-4F9C-8EB4-7911FB4228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6487" y="3035027"/>
            <a:ext cx="5239388" cy="3368948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xmlns="" id="{543E9A89-A20A-4705-B03C-5F1A6E45AEC9}"/>
              </a:ext>
            </a:extLst>
          </p:cNvPr>
          <p:cNvSpPr txBox="1"/>
          <p:nvPr/>
        </p:nvSpPr>
        <p:spPr>
          <a:xfrm>
            <a:off x="6816488" y="2096618"/>
            <a:ext cx="52393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Es fundamental contar con el </a:t>
            </a:r>
            <a:r>
              <a:rPr lang="es-MX" sz="1600" dirty="0" err="1">
                <a:solidFill>
                  <a:prstClr val="black"/>
                </a:solidFill>
                <a:latin typeface="Montserrat" panose="00000500000000000000" pitchFamily="2" charset="0"/>
              </a:rPr>
              <a:t>pre-registro</a:t>
            </a: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</a:rPr>
              <a:t> de los asegurados al momento de la toma de muestra para que puedan utilizar la plataforma.</a:t>
            </a:r>
          </a:p>
        </p:txBody>
      </p:sp>
    </p:spTree>
    <p:extLst>
      <p:ext uri="{BB962C8B-B14F-4D97-AF65-F5344CB8AC3E}">
        <p14:creationId xmlns:p14="http://schemas.microsoft.com/office/powerpoint/2010/main" val="379660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sp>
        <p:nvSpPr>
          <p:cNvPr id="33" name="45 CuadroTexto">
            <a:extLst>
              <a:ext uri="{FF2B5EF4-FFF2-40B4-BE49-F238E27FC236}">
                <a16:creationId xmlns:a16="http://schemas.microsoft.com/office/drawing/2014/main" xmlns="" id="{DC1BC51F-F356-4189-A1C5-2FC4F70F83AB}"/>
              </a:ext>
            </a:extLst>
          </p:cNvPr>
          <p:cNvSpPr txBox="1"/>
          <p:nvPr/>
        </p:nvSpPr>
        <p:spPr>
          <a:xfrm>
            <a:off x="0" y="815892"/>
            <a:ext cx="10384545" cy="1323439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solidFill>
                  <a:prstClr val="black"/>
                </a:solidFill>
                <a:latin typeface="Montserrat"/>
              </a:rPr>
              <a:t>Este mecanismo aplicará únicamente para pruebas aplicadas en </a:t>
            </a:r>
            <a:r>
              <a:rPr lang="es-MX" sz="1600" b="1" dirty="0">
                <a:solidFill>
                  <a:prstClr val="black"/>
                </a:solidFill>
                <a:latin typeface="Montserrat"/>
              </a:rPr>
              <a:t>laboratorios</a:t>
            </a:r>
            <a:r>
              <a:rPr lang="es-MX" sz="1600" dirty="0">
                <a:solidFill>
                  <a:prstClr val="black"/>
                </a:solidFill>
                <a:latin typeface="Montserrat"/>
              </a:rPr>
              <a:t> </a:t>
            </a:r>
            <a:r>
              <a:rPr lang="es-MX" sz="1600" b="1" dirty="0">
                <a:solidFill>
                  <a:prstClr val="black"/>
                </a:solidFill>
                <a:latin typeface="Montserrat"/>
              </a:rPr>
              <a:t>externos al IMSS con resultado positivo. </a:t>
            </a:r>
          </a:p>
          <a:p>
            <a:pPr algn="just"/>
            <a:r>
              <a:rPr lang="es-MX" sz="1600" dirty="0">
                <a:solidFill>
                  <a:prstClr val="black"/>
                </a:solidFill>
                <a:latin typeface="Montserrat"/>
              </a:rPr>
              <a:t>Se aceptará el resultado de pruebas de cualquier laboratorio </a:t>
            </a:r>
            <a:r>
              <a:rPr lang="es-MX" sz="1600" b="1" dirty="0">
                <a:solidFill>
                  <a:prstClr val="black"/>
                </a:solidFill>
                <a:latin typeface="Montserrat"/>
              </a:rPr>
              <a:t>tanto PCR como prueba rápida de Antígeno.</a:t>
            </a:r>
          </a:p>
          <a:p>
            <a:pPr algn="just"/>
            <a:endParaRPr lang="es-MX" sz="1600" b="1" dirty="0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34" name="41 Rectángulo">
            <a:extLst>
              <a:ext uri="{FF2B5EF4-FFF2-40B4-BE49-F238E27FC236}">
                <a16:creationId xmlns:a16="http://schemas.microsoft.com/office/drawing/2014/main" xmlns="" id="{437C9F25-EF1F-4AFA-84F3-C4C39F9D958D}"/>
              </a:ext>
            </a:extLst>
          </p:cNvPr>
          <p:cNvSpPr/>
          <p:nvPr/>
        </p:nvSpPr>
        <p:spPr>
          <a:xfrm>
            <a:off x="2978545" y="2280734"/>
            <a:ext cx="35139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1E4236">
                    <a:lumMod val="75000"/>
                    <a:lumOff val="25000"/>
                  </a:srgbClr>
                </a:solidFill>
                <a:latin typeface="Montserrat"/>
              </a:rPr>
              <a:t>Laboratorios con Convenio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xmlns="" id="{7516E340-4A49-4D49-874D-EDA47753A2B6}"/>
              </a:ext>
            </a:extLst>
          </p:cNvPr>
          <p:cNvGrpSpPr/>
          <p:nvPr/>
        </p:nvGrpSpPr>
        <p:grpSpPr>
          <a:xfrm>
            <a:off x="566011" y="2967669"/>
            <a:ext cx="1820265" cy="646520"/>
            <a:chOff x="187101" y="2772311"/>
            <a:chExt cx="3007631" cy="767134"/>
          </a:xfrm>
          <a:solidFill>
            <a:sysClr val="window" lastClr="FFFFFF">
              <a:lumMod val="65000"/>
            </a:sysClr>
          </a:solidFill>
        </p:grpSpPr>
        <p:sp>
          <p:nvSpPr>
            <p:cNvPr id="36" name="40 Rectángulo redondeado">
              <a:extLst>
                <a:ext uri="{FF2B5EF4-FFF2-40B4-BE49-F238E27FC236}">
                  <a16:creationId xmlns:a16="http://schemas.microsoft.com/office/drawing/2014/main" xmlns="" id="{1093C813-B045-4526-927C-30F668A5ECC7}"/>
                </a:ext>
              </a:extLst>
            </p:cNvPr>
            <p:cNvSpPr/>
            <p:nvPr/>
          </p:nvSpPr>
          <p:spPr>
            <a:xfrm>
              <a:off x="187101" y="2772311"/>
              <a:ext cx="3007631" cy="767134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7" name="41 Rectángulo">
              <a:extLst>
                <a:ext uri="{FF2B5EF4-FFF2-40B4-BE49-F238E27FC236}">
                  <a16:creationId xmlns:a16="http://schemas.microsoft.com/office/drawing/2014/main" xmlns="" id="{367B9018-24DE-410B-8855-0F21685FBA63}"/>
                </a:ext>
              </a:extLst>
            </p:cNvPr>
            <p:cNvSpPr/>
            <p:nvPr/>
          </p:nvSpPr>
          <p:spPr>
            <a:xfrm>
              <a:off x="805973" y="2881981"/>
              <a:ext cx="1769879" cy="54779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Montserrat"/>
                </a:rPr>
                <a:t>Toma de Muestra</a:t>
              </a: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xmlns="" id="{7253874B-0ABA-42A3-AFFE-C4A467E71B7C}"/>
              </a:ext>
            </a:extLst>
          </p:cNvPr>
          <p:cNvGrpSpPr/>
          <p:nvPr/>
        </p:nvGrpSpPr>
        <p:grpSpPr>
          <a:xfrm>
            <a:off x="566011" y="3742427"/>
            <a:ext cx="1820265" cy="646520"/>
            <a:chOff x="187101" y="3824970"/>
            <a:chExt cx="3007631" cy="767134"/>
          </a:xfrm>
          <a:solidFill>
            <a:srgbClr val="1E4236">
              <a:lumMod val="50000"/>
              <a:lumOff val="50000"/>
            </a:srgbClr>
          </a:solidFill>
        </p:grpSpPr>
        <p:sp>
          <p:nvSpPr>
            <p:cNvPr id="39" name="40 Rectángulo redondeado">
              <a:extLst>
                <a:ext uri="{FF2B5EF4-FFF2-40B4-BE49-F238E27FC236}">
                  <a16:creationId xmlns:a16="http://schemas.microsoft.com/office/drawing/2014/main" xmlns="" id="{2B4BC7F7-4933-441B-ADAA-56E1AF31363E}"/>
                </a:ext>
              </a:extLst>
            </p:cNvPr>
            <p:cNvSpPr/>
            <p:nvPr/>
          </p:nvSpPr>
          <p:spPr>
            <a:xfrm>
              <a:off x="187101" y="3824970"/>
              <a:ext cx="3007631" cy="767134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0" name="41 Rectángulo">
              <a:extLst>
                <a:ext uri="{FF2B5EF4-FFF2-40B4-BE49-F238E27FC236}">
                  <a16:creationId xmlns:a16="http://schemas.microsoft.com/office/drawing/2014/main" xmlns="" id="{3C1B8D4E-6223-421D-B99F-3703731B4647}"/>
                </a:ext>
              </a:extLst>
            </p:cNvPr>
            <p:cNvSpPr/>
            <p:nvPr/>
          </p:nvSpPr>
          <p:spPr>
            <a:xfrm>
              <a:off x="208576" y="4031365"/>
              <a:ext cx="2964664" cy="32867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Montserrat"/>
                </a:rPr>
                <a:t>Registro en APP</a:t>
              </a:r>
            </a:p>
          </p:txBody>
        </p:sp>
      </p:grpSp>
      <p:sp>
        <p:nvSpPr>
          <p:cNvPr id="41" name="40 Rectángulo redondeado">
            <a:extLst>
              <a:ext uri="{FF2B5EF4-FFF2-40B4-BE49-F238E27FC236}">
                <a16:creationId xmlns:a16="http://schemas.microsoft.com/office/drawing/2014/main" xmlns="" id="{77AC42CE-4AB6-4FEE-A256-EF50B934EA44}"/>
              </a:ext>
            </a:extLst>
          </p:cNvPr>
          <p:cNvSpPr/>
          <p:nvPr/>
        </p:nvSpPr>
        <p:spPr>
          <a:xfrm>
            <a:off x="566011" y="4517185"/>
            <a:ext cx="1820265" cy="646520"/>
          </a:xfrm>
          <a:prstGeom prst="roundRect">
            <a:avLst/>
          </a:prstGeom>
          <a:solidFill>
            <a:srgbClr val="A17C3C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2" name="41 Rectángulo">
            <a:extLst>
              <a:ext uri="{FF2B5EF4-FFF2-40B4-BE49-F238E27FC236}">
                <a16:creationId xmlns:a16="http://schemas.microsoft.com/office/drawing/2014/main" xmlns="" id="{DDCE3F87-2913-402F-8EFF-27214B97DF33}"/>
              </a:ext>
            </a:extLst>
          </p:cNvPr>
          <p:cNvSpPr/>
          <p:nvPr/>
        </p:nvSpPr>
        <p:spPr>
          <a:xfrm>
            <a:off x="574763" y="4573707"/>
            <a:ext cx="1794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E7E6E6">
                    <a:lumMod val="10000"/>
                  </a:srgbClr>
                </a:solidFill>
                <a:latin typeface="Montserrat"/>
              </a:rPr>
              <a:t>Valoración de Documentos</a:t>
            </a:r>
          </a:p>
        </p:txBody>
      </p:sp>
      <p:sp>
        <p:nvSpPr>
          <p:cNvPr id="43" name="40 Rectángulo redondeado">
            <a:extLst>
              <a:ext uri="{FF2B5EF4-FFF2-40B4-BE49-F238E27FC236}">
                <a16:creationId xmlns:a16="http://schemas.microsoft.com/office/drawing/2014/main" xmlns="" id="{930C42E1-C160-4C68-9AC1-86BCE74DCA1A}"/>
              </a:ext>
            </a:extLst>
          </p:cNvPr>
          <p:cNvSpPr/>
          <p:nvPr/>
        </p:nvSpPr>
        <p:spPr>
          <a:xfrm>
            <a:off x="566011" y="5291943"/>
            <a:ext cx="1820265" cy="646520"/>
          </a:xfrm>
          <a:prstGeom prst="roundRect">
            <a:avLst/>
          </a:prstGeom>
          <a:solidFill>
            <a:srgbClr val="95373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4" name="41 Rectángulo">
            <a:extLst>
              <a:ext uri="{FF2B5EF4-FFF2-40B4-BE49-F238E27FC236}">
                <a16:creationId xmlns:a16="http://schemas.microsoft.com/office/drawing/2014/main" xmlns="" id="{AD081110-8DB4-4CFC-A9A3-CFD9183E0D01}"/>
              </a:ext>
            </a:extLst>
          </p:cNvPr>
          <p:cNvSpPr/>
          <p:nvPr/>
        </p:nvSpPr>
        <p:spPr>
          <a:xfrm>
            <a:off x="951913" y="5476703"/>
            <a:ext cx="10484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E7E6E6">
                    <a:lumMod val="10000"/>
                  </a:srgbClr>
                </a:solidFill>
                <a:latin typeface="Montserrat"/>
              </a:rPr>
              <a:t>Resultado</a:t>
            </a:r>
          </a:p>
        </p:txBody>
      </p:sp>
      <p:sp>
        <p:nvSpPr>
          <p:cNvPr id="45" name="40 Rectángulo redondeado">
            <a:extLst>
              <a:ext uri="{FF2B5EF4-FFF2-40B4-BE49-F238E27FC236}">
                <a16:creationId xmlns:a16="http://schemas.microsoft.com/office/drawing/2014/main" xmlns="" id="{45CADF33-DC73-43F9-A305-E17E38BB6CBB}"/>
              </a:ext>
            </a:extLst>
          </p:cNvPr>
          <p:cNvSpPr/>
          <p:nvPr/>
        </p:nvSpPr>
        <p:spPr>
          <a:xfrm>
            <a:off x="566011" y="6066703"/>
            <a:ext cx="1820265" cy="646520"/>
          </a:xfrm>
          <a:prstGeom prst="roundRect">
            <a:avLst/>
          </a:prstGeom>
          <a:solidFill>
            <a:srgbClr val="632523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6" name="41 Rectángulo">
            <a:extLst>
              <a:ext uri="{FF2B5EF4-FFF2-40B4-BE49-F238E27FC236}">
                <a16:creationId xmlns:a16="http://schemas.microsoft.com/office/drawing/2014/main" xmlns="" id="{DC830242-9B5B-4F5D-821F-9CFA2502F0BF}"/>
              </a:ext>
            </a:extLst>
          </p:cNvPr>
          <p:cNvSpPr/>
          <p:nvPr/>
        </p:nvSpPr>
        <p:spPr>
          <a:xfrm>
            <a:off x="888415" y="6251463"/>
            <a:ext cx="11754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E7E6E6">
                    <a:lumMod val="10000"/>
                  </a:srgbClr>
                </a:solidFill>
                <a:latin typeface="Montserrat"/>
              </a:rPr>
              <a:t>Pago</a:t>
            </a: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xmlns="" id="{425AAC8C-6DB8-49B6-9D36-9E41E18E3E50}"/>
              </a:ext>
            </a:extLst>
          </p:cNvPr>
          <p:cNvGrpSpPr/>
          <p:nvPr/>
        </p:nvGrpSpPr>
        <p:grpSpPr>
          <a:xfrm>
            <a:off x="2978545" y="2967668"/>
            <a:ext cx="3513913" cy="646520"/>
            <a:chOff x="3706396" y="2625667"/>
            <a:chExt cx="2389604" cy="646520"/>
          </a:xfrm>
          <a:solidFill>
            <a:sysClr val="window" lastClr="FFFFFF">
              <a:lumMod val="65000"/>
            </a:sysClr>
          </a:solidFill>
        </p:grpSpPr>
        <p:sp>
          <p:nvSpPr>
            <p:cNvPr id="48" name="40 Rectángulo redondeado">
              <a:extLst>
                <a:ext uri="{FF2B5EF4-FFF2-40B4-BE49-F238E27FC236}">
                  <a16:creationId xmlns:a16="http://schemas.microsoft.com/office/drawing/2014/main" xmlns="" id="{E02E6646-8BE7-4D01-B34C-89B7ACE28185}"/>
                </a:ext>
              </a:extLst>
            </p:cNvPr>
            <p:cNvSpPr/>
            <p:nvPr/>
          </p:nvSpPr>
          <p:spPr>
            <a:xfrm>
              <a:off x="3706396" y="2625667"/>
              <a:ext cx="2389604" cy="64652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9" name="41 Rectángulo">
              <a:extLst>
                <a:ext uri="{FF2B5EF4-FFF2-40B4-BE49-F238E27FC236}">
                  <a16:creationId xmlns:a16="http://schemas.microsoft.com/office/drawing/2014/main" xmlns="" id="{6F35513A-15F0-4D29-9D56-691957A2396D}"/>
                </a:ext>
              </a:extLst>
            </p:cNvPr>
            <p:cNvSpPr/>
            <p:nvPr/>
          </p:nvSpPr>
          <p:spPr>
            <a:xfrm>
              <a:off x="3786720" y="2682999"/>
              <a:ext cx="2228945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Montserrat"/>
                </a:rPr>
                <a:t>Personal de Laboratorio </a:t>
              </a: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Montserrat"/>
                </a:rPr>
                <a:t>registra NSS y toma la muestra</a:t>
              </a: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xmlns="" id="{43C1AFF2-BA96-4D38-972B-04B3104C3215}"/>
              </a:ext>
            </a:extLst>
          </p:cNvPr>
          <p:cNvGrpSpPr/>
          <p:nvPr/>
        </p:nvGrpSpPr>
        <p:grpSpPr>
          <a:xfrm>
            <a:off x="2977759" y="3742427"/>
            <a:ext cx="3514698" cy="652498"/>
            <a:chOff x="3705862" y="3400426"/>
            <a:chExt cx="2390138" cy="652498"/>
          </a:xfrm>
          <a:solidFill>
            <a:srgbClr val="1E4236">
              <a:lumMod val="50000"/>
              <a:lumOff val="50000"/>
            </a:srgbClr>
          </a:solidFill>
        </p:grpSpPr>
        <p:sp>
          <p:nvSpPr>
            <p:cNvPr id="51" name="40 Rectángulo redondeado">
              <a:extLst>
                <a:ext uri="{FF2B5EF4-FFF2-40B4-BE49-F238E27FC236}">
                  <a16:creationId xmlns:a16="http://schemas.microsoft.com/office/drawing/2014/main" xmlns="" id="{C4290447-1ED6-4673-B84A-DDEA244C2129}"/>
                </a:ext>
              </a:extLst>
            </p:cNvPr>
            <p:cNvSpPr/>
            <p:nvPr/>
          </p:nvSpPr>
          <p:spPr>
            <a:xfrm>
              <a:off x="3706396" y="3400426"/>
              <a:ext cx="2389604" cy="64652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52" name="41 Rectángulo">
              <a:extLst>
                <a:ext uri="{FF2B5EF4-FFF2-40B4-BE49-F238E27FC236}">
                  <a16:creationId xmlns:a16="http://schemas.microsoft.com/office/drawing/2014/main" xmlns="" id="{D968ABB4-7FD6-4DED-A1AC-FC20D112A7BC}"/>
                </a:ext>
              </a:extLst>
            </p:cNvPr>
            <p:cNvSpPr/>
            <p:nvPr/>
          </p:nvSpPr>
          <p:spPr>
            <a:xfrm>
              <a:off x="3705862" y="3406593"/>
              <a:ext cx="235546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Montserrat"/>
                </a:rPr>
                <a:t>Asegurado ingresa con NSS, el sistema identifica el registro  y otorga </a:t>
              </a: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Montserrat"/>
                </a:rPr>
                <a:t>permiso inicial por 3 días</a:t>
              </a:r>
            </a:p>
          </p:txBody>
        </p:sp>
      </p:grpSp>
      <p:sp>
        <p:nvSpPr>
          <p:cNvPr id="53" name="40 Rectángulo redondeado">
            <a:extLst>
              <a:ext uri="{FF2B5EF4-FFF2-40B4-BE49-F238E27FC236}">
                <a16:creationId xmlns:a16="http://schemas.microsoft.com/office/drawing/2014/main" xmlns="" id="{D824DE78-B3CA-4066-B32C-5297F790527A}"/>
              </a:ext>
            </a:extLst>
          </p:cNvPr>
          <p:cNvSpPr/>
          <p:nvPr/>
        </p:nvSpPr>
        <p:spPr>
          <a:xfrm>
            <a:off x="2978545" y="4517185"/>
            <a:ext cx="3513913" cy="646520"/>
          </a:xfrm>
          <a:prstGeom prst="roundRect">
            <a:avLst/>
          </a:prstGeom>
          <a:solidFill>
            <a:srgbClr val="A17C3C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4" name="41 Rectángulo">
            <a:extLst>
              <a:ext uri="{FF2B5EF4-FFF2-40B4-BE49-F238E27FC236}">
                <a16:creationId xmlns:a16="http://schemas.microsoft.com/office/drawing/2014/main" xmlns="" id="{3389CF0A-5407-4E57-8457-C15522150DCF}"/>
              </a:ext>
            </a:extLst>
          </p:cNvPr>
          <p:cNvSpPr/>
          <p:nvPr/>
        </p:nvSpPr>
        <p:spPr>
          <a:xfrm>
            <a:off x="3028743" y="4701945"/>
            <a:ext cx="34637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rgbClr val="E7E6E6">
                    <a:lumMod val="10000"/>
                  </a:srgbClr>
                </a:solidFill>
                <a:latin typeface="Montserrat"/>
              </a:rPr>
              <a:t>No Aplica</a:t>
            </a:r>
          </a:p>
        </p:txBody>
      </p:sp>
      <p:sp>
        <p:nvSpPr>
          <p:cNvPr id="55" name="40 Rectángulo redondeado">
            <a:extLst>
              <a:ext uri="{FF2B5EF4-FFF2-40B4-BE49-F238E27FC236}">
                <a16:creationId xmlns:a16="http://schemas.microsoft.com/office/drawing/2014/main" xmlns="" id="{67221003-0DD4-4231-BA77-7A5CDCF01F47}"/>
              </a:ext>
            </a:extLst>
          </p:cNvPr>
          <p:cNvSpPr/>
          <p:nvPr/>
        </p:nvSpPr>
        <p:spPr>
          <a:xfrm>
            <a:off x="2978545" y="5291943"/>
            <a:ext cx="3513913" cy="646520"/>
          </a:xfrm>
          <a:prstGeom prst="roundRect">
            <a:avLst/>
          </a:prstGeom>
          <a:solidFill>
            <a:srgbClr val="95373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6" name="41 Rectángulo">
            <a:extLst>
              <a:ext uri="{FF2B5EF4-FFF2-40B4-BE49-F238E27FC236}">
                <a16:creationId xmlns:a16="http://schemas.microsoft.com/office/drawing/2014/main" xmlns="" id="{B8A6EA96-FBA7-4EE4-BCE0-012C69D3E465}"/>
              </a:ext>
            </a:extLst>
          </p:cNvPr>
          <p:cNvSpPr/>
          <p:nvPr/>
        </p:nvSpPr>
        <p:spPr>
          <a:xfrm>
            <a:off x="3028743" y="5302114"/>
            <a:ext cx="3438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E7E6E6">
                    <a:lumMod val="10000"/>
                  </a:srgbClr>
                </a:solidFill>
                <a:latin typeface="Montserrat"/>
              </a:rPr>
              <a:t>Positivo.-</a:t>
            </a:r>
            <a:r>
              <a:rPr lang="es-MX" sz="1200" dirty="0">
                <a:solidFill>
                  <a:srgbClr val="E7E6E6">
                    <a:lumMod val="10000"/>
                  </a:srgbClr>
                </a:solidFill>
                <a:latin typeface="Montserrat"/>
              </a:rPr>
              <a:t> Recibe permiso subsecuente hasta por </a:t>
            </a:r>
            <a:r>
              <a:rPr lang="es-MX" sz="1200" b="1" dirty="0">
                <a:solidFill>
                  <a:srgbClr val="E7E6E6">
                    <a:lumMod val="10000"/>
                  </a:srgbClr>
                </a:solidFill>
                <a:latin typeface="Montserrat"/>
              </a:rPr>
              <a:t>10 días.</a:t>
            </a:r>
          </a:p>
          <a:p>
            <a:r>
              <a:rPr lang="es-MX" sz="1200" b="1" dirty="0">
                <a:solidFill>
                  <a:srgbClr val="E7E6E6">
                    <a:lumMod val="10000"/>
                  </a:srgbClr>
                </a:solidFill>
                <a:latin typeface="Montserrat"/>
              </a:rPr>
              <a:t>Negativo.-</a:t>
            </a:r>
            <a:r>
              <a:rPr lang="es-MX" sz="1200" dirty="0">
                <a:solidFill>
                  <a:srgbClr val="E7E6E6">
                    <a:lumMod val="10000"/>
                  </a:srgbClr>
                </a:solidFill>
                <a:latin typeface="Montserrat"/>
              </a:rPr>
              <a:t> Recibe recomendaciones</a:t>
            </a:r>
          </a:p>
        </p:txBody>
      </p:sp>
      <p:sp>
        <p:nvSpPr>
          <p:cNvPr id="57" name="40 Rectángulo redondeado">
            <a:extLst>
              <a:ext uri="{FF2B5EF4-FFF2-40B4-BE49-F238E27FC236}">
                <a16:creationId xmlns:a16="http://schemas.microsoft.com/office/drawing/2014/main" xmlns="" id="{691BC509-8B61-4153-93B7-4FFD740DF943}"/>
              </a:ext>
            </a:extLst>
          </p:cNvPr>
          <p:cNvSpPr/>
          <p:nvPr/>
        </p:nvSpPr>
        <p:spPr>
          <a:xfrm>
            <a:off x="2978545" y="6066703"/>
            <a:ext cx="7772487" cy="646520"/>
          </a:xfrm>
          <a:prstGeom prst="roundRect">
            <a:avLst/>
          </a:prstGeom>
          <a:solidFill>
            <a:srgbClr val="632523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8" name="41 Rectángulo">
            <a:extLst>
              <a:ext uri="{FF2B5EF4-FFF2-40B4-BE49-F238E27FC236}">
                <a16:creationId xmlns:a16="http://schemas.microsoft.com/office/drawing/2014/main" xmlns="" id="{5DF42EB2-1D3C-4676-B060-D07149284EC6}"/>
              </a:ext>
            </a:extLst>
          </p:cNvPr>
          <p:cNvSpPr/>
          <p:nvPr/>
        </p:nvSpPr>
        <p:spPr>
          <a:xfrm>
            <a:off x="3653923" y="6165543"/>
            <a:ext cx="6421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rgbClr val="E7E6E6">
                    <a:lumMod val="10000"/>
                  </a:srgbClr>
                </a:solidFill>
                <a:latin typeface="Montserrat"/>
              </a:rPr>
              <a:t>El permiso </a:t>
            </a:r>
            <a:r>
              <a:rPr lang="es-MX" sz="1200" b="1" dirty="0">
                <a:solidFill>
                  <a:srgbClr val="E7E6E6">
                    <a:lumMod val="10000"/>
                  </a:srgbClr>
                </a:solidFill>
                <a:latin typeface="Montserrat"/>
              </a:rPr>
              <a:t>se paga al 60% del salario registrado </a:t>
            </a:r>
            <a:r>
              <a:rPr lang="es-MX" sz="1200" dirty="0">
                <a:solidFill>
                  <a:srgbClr val="E7E6E6">
                    <a:lumMod val="10000"/>
                  </a:srgbClr>
                </a:solidFill>
                <a:latin typeface="Montserrat"/>
              </a:rPr>
              <a:t>en el IMSS en la cuenta bancaria que registró, una vez que se haya enviado a validación.</a:t>
            </a:r>
          </a:p>
        </p:txBody>
      </p:sp>
      <p:sp>
        <p:nvSpPr>
          <p:cNvPr id="59" name="41 Rectángulo">
            <a:extLst>
              <a:ext uri="{FF2B5EF4-FFF2-40B4-BE49-F238E27FC236}">
                <a16:creationId xmlns:a16="http://schemas.microsoft.com/office/drawing/2014/main" xmlns="" id="{B8CB82D7-979E-4036-8B81-E0AF5B5684CA}"/>
              </a:ext>
            </a:extLst>
          </p:cNvPr>
          <p:cNvSpPr/>
          <p:nvPr/>
        </p:nvSpPr>
        <p:spPr>
          <a:xfrm>
            <a:off x="7237119" y="2003735"/>
            <a:ext cx="35139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C8A66A">
                    <a:lumMod val="75000"/>
                  </a:srgbClr>
                </a:solidFill>
                <a:latin typeface="Montserrat"/>
              </a:rPr>
              <a:t>Asegurados con prueba positiva de laboratorio externo</a:t>
            </a:r>
          </a:p>
        </p:txBody>
      </p:sp>
      <p:grpSp>
        <p:nvGrpSpPr>
          <p:cNvPr id="60" name="Grupo 59">
            <a:extLst>
              <a:ext uri="{FF2B5EF4-FFF2-40B4-BE49-F238E27FC236}">
                <a16:creationId xmlns:a16="http://schemas.microsoft.com/office/drawing/2014/main" xmlns="" id="{29B5DF8C-E6CF-4D0D-95FB-59CA4ED2E807}"/>
              </a:ext>
            </a:extLst>
          </p:cNvPr>
          <p:cNvGrpSpPr/>
          <p:nvPr/>
        </p:nvGrpSpPr>
        <p:grpSpPr>
          <a:xfrm>
            <a:off x="7237119" y="2967668"/>
            <a:ext cx="3513913" cy="703663"/>
            <a:chOff x="3706396" y="2625667"/>
            <a:chExt cx="2389604" cy="703663"/>
          </a:xfrm>
          <a:solidFill>
            <a:sysClr val="window" lastClr="FFFFFF">
              <a:lumMod val="65000"/>
            </a:sysClr>
          </a:solidFill>
        </p:grpSpPr>
        <p:sp>
          <p:nvSpPr>
            <p:cNvPr id="61" name="40 Rectángulo redondeado">
              <a:extLst>
                <a:ext uri="{FF2B5EF4-FFF2-40B4-BE49-F238E27FC236}">
                  <a16:creationId xmlns:a16="http://schemas.microsoft.com/office/drawing/2014/main" xmlns="" id="{672F5E7C-990F-4D37-A643-DF4EEFA97D60}"/>
                </a:ext>
              </a:extLst>
            </p:cNvPr>
            <p:cNvSpPr/>
            <p:nvPr/>
          </p:nvSpPr>
          <p:spPr>
            <a:xfrm>
              <a:off x="3706396" y="2625667"/>
              <a:ext cx="2389604" cy="64652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2" name="41 Rectángulo">
              <a:extLst>
                <a:ext uri="{FF2B5EF4-FFF2-40B4-BE49-F238E27FC236}">
                  <a16:creationId xmlns:a16="http://schemas.microsoft.com/office/drawing/2014/main" xmlns="" id="{5744BC20-B177-480F-BC61-545472F818FA}"/>
                </a:ext>
              </a:extLst>
            </p:cNvPr>
            <p:cNvSpPr/>
            <p:nvPr/>
          </p:nvSpPr>
          <p:spPr>
            <a:xfrm>
              <a:off x="3786720" y="2682999"/>
              <a:ext cx="222894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Montserrat"/>
                </a:rPr>
                <a:t>El asegurado acude a </a:t>
              </a: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Montserrat"/>
                </a:rPr>
                <a:t>laboratorio para detección del virus SARS CoV2 (COVID-19), PCR o rápida de antígeno</a:t>
              </a:r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xmlns="" id="{ED2BA5BC-24AC-49A6-9DDA-9C9DE5819CEF}"/>
              </a:ext>
            </a:extLst>
          </p:cNvPr>
          <p:cNvGrpSpPr/>
          <p:nvPr/>
        </p:nvGrpSpPr>
        <p:grpSpPr>
          <a:xfrm>
            <a:off x="7237119" y="3670960"/>
            <a:ext cx="3513913" cy="769441"/>
            <a:chOff x="3706396" y="3328959"/>
            <a:chExt cx="2389604" cy="769441"/>
          </a:xfrm>
          <a:solidFill>
            <a:srgbClr val="1E4236">
              <a:lumMod val="50000"/>
              <a:lumOff val="50000"/>
            </a:srgbClr>
          </a:solidFill>
        </p:grpSpPr>
        <p:sp>
          <p:nvSpPr>
            <p:cNvPr id="64" name="40 Rectángulo redondeado">
              <a:extLst>
                <a:ext uri="{FF2B5EF4-FFF2-40B4-BE49-F238E27FC236}">
                  <a16:creationId xmlns:a16="http://schemas.microsoft.com/office/drawing/2014/main" xmlns="" id="{3D48F019-A4AA-4918-A4AD-90BB6D582132}"/>
                </a:ext>
              </a:extLst>
            </p:cNvPr>
            <p:cNvSpPr/>
            <p:nvPr/>
          </p:nvSpPr>
          <p:spPr>
            <a:xfrm>
              <a:off x="3706396" y="3400426"/>
              <a:ext cx="2389604" cy="64652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5" name="41 Rectángulo">
              <a:extLst>
                <a:ext uri="{FF2B5EF4-FFF2-40B4-BE49-F238E27FC236}">
                  <a16:creationId xmlns:a16="http://schemas.microsoft.com/office/drawing/2014/main" xmlns="" id="{13E4DAC7-A86E-45BB-8C09-C42BED252DB6}"/>
                </a:ext>
              </a:extLst>
            </p:cNvPr>
            <p:cNvSpPr/>
            <p:nvPr/>
          </p:nvSpPr>
          <p:spPr>
            <a:xfrm>
              <a:off x="3723460" y="3328959"/>
              <a:ext cx="235546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Montserrat"/>
                </a:rPr>
                <a:t>Asegurado </a:t>
              </a: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Montserrat"/>
                </a:rPr>
                <a:t>carga</a:t>
              </a: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Montserrat"/>
                </a:rPr>
                <a:t> </a:t>
              </a:r>
              <a:r>
                <a:rPr kumimoji="0" lang="es-MX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Montserrat"/>
                </a:rPr>
                <a:t>NSS y documentos: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s-MX" sz="800" i="1" kern="0" dirty="0">
                  <a:solidFill>
                    <a:srgbClr val="E7E6E6">
                      <a:lumMod val="10000"/>
                    </a:srgbClr>
                  </a:solidFill>
                  <a:latin typeface="Montserrat"/>
                </a:rPr>
                <a:t>Prueba positiva</a:t>
              </a:r>
              <a:r>
                <a:rPr lang="es-MX" sz="800" kern="0" dirty="0">
                  <a:solidFill>
                    <a:srgbClr val="E7E6E6">
                      <a:lumMod val="10000"/>
                    </a:srgbClr>
                  </a:solidFill>
                  <a:latin typeface="Montserrat"/>
                </a:rPr>
                <a:t> 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Montserrat"/>
                </a:rPr>
                <a:t>Identificación Oficial (por ambos lados)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Montserrat"/>
                </a:rPr>
                <a:t>Estado de cuenta bancario con cuenta CLABE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MX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Montserrat"/>
                </a:rPr>
                <a:t>Foto (</a:t>
              </a:r>
              <a:r>
                <a:rPr kumimoji="0" lang="es-MX" sz="8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Montserrat"/>
                </a:rPr>
                <a:t>Selfie</a:t>
              </a:r>
              <a:r>
                <a:rPr kumimoji="0" lang="es-MX" sz="800" b="0" i="1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Montserrat"/>
                </a:rPr>
                <a:t>)</a:t>
              </a:r>
            </a:p>
          </p:txBody>
        </p:sp>
      </p:grpSp>
      <p:sp>
        <p:nvSpPr>
          <p:cNvPr id="66" name="40 Rectángulo redondeado">
            <a:extLst>
              <a:ext uri="{FF2B5EF4-FFF2-40B4-BE49-F238E27FC236}">
                <a16:creationId xmlns:a16="http://schemas.microsoft.com/office/drawing/2014/main" xmlns="" id="{5A2B28DE-4451-4720-B390-E527532407B8}"/>
              </a:ext>
            </a:extLst>
          </p:cNvPr>
          <p:cNvSpPr/>
          <p:nvPr/>
        </p:nvSpPr>
        <p:spPr>
          <a:xfrm>
            <a:off x="7237119" y="4517185"/>
            <a:ext cx="3513913" cy="646520"/>
          </a:xfrm>
          <a:prstGeom prst="roundRect">
            <a:avLst/>
          </a:prstGeom>
          <a:solidFill>
            <a:srgbClr val="A17C3C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7" name="41 Rectángulo">
            <a:extLst>
              <a:ext uri="{FF2B5EF4-FFF2-40B4-BE49-F238E27FC236}">
                <a16:creationId xmlns:a16="http://schemas.microsoft.com/office/drawing/2014/main" xmlns="" id="{F2FD9C93-9040-4874-9338-C2DF8D8F1665}"/>
              </a:ext>
            </a:extLst>
          </p:cNvPr>
          <p:cNvSpPr/>
          <p:nvPr/>
        </p:nvSpPr>
        <p:spPr>
          <a:xfrm>
            <a:off x="7287317" y="4529423"/>
            <a:ext cx="3463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solidFill>
                  <a:srgbClr val="E7E6E6">
                    <a:lumMod val="10000"/>
                  </a:srgbClr>
                </a:solidFill>
                <a:latin typeface="Montserrat"/>
              </a:rPr>
              <a:t>Médicos de </a:t>
            </a:r>
            <a:r>
              <a:rPr lang="es-MX" sz="1200" b="1" dirty="0">
                <a:solidFill>
                  <a:srgbClr val="E7E6E6">
                    <a:lumMod val="10000"/>
                  </a:srgbClr>
                </a:solidFill>
                <a:latin typeface="Montserrat"/>
              </a:rPr>
              <a:t>Salud en el Trabajo realiza la valoración de la documental </a:t>
            </a:r>
            <a:r>
              <a:rPr lang="es-MX" sz="1200" dirty="0">
                <a:solidFill>
                  <a:srgbClr val="E7E6E6">
                    <a:lumMod val="10000"/>
                  </a:srgbClr>
                </a:solidFill>
                <a:latin typeface="Montserrat"/>
              </a:rPr>
              <a:t>y emite el resultado</a:t>
            </a:r>
          </a:p>
        </p:txBody>
      </p:sp>
      <p:sp>
        <p:nvSpPr>
          <p:cNvPr id="68" name="40 Rectángulo redondeado">
            <a:extLst>
              <a:ext uri="{FF2B5EF4-FFF2-40B4-BE49-F238E27FC236}">
                <a16:creationId xmlns:a16="http://schemas.microsoft.com/office/drawing/2014/main" xmlns="" id="{BDE95BA6-3BCE-486A-8C8B-BF6E1AF17D51}"/>
              </a:ext>
            </a:extLst>
          </p:cNvPr>
          <p:cNvSpPr/>
          <p:nvPr/>
        </p:nvSpPr>
        <p:spPr>
          <a:xfrm>
            <a:off x="7237119" y="5291943"/>
            <a:ext cx="3513913" cy="646520"/>
          </a:xfrm>
          <a:prstGeom prst="roundRect">
            <a:avLst/>
          </a:prstGeom>
          <a:solidFill>
            <a:srgbClr val="95373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9" name="41 Rectángulo">
            <a:extLst>
              <a:ext uri="{FF2B5EF4-FFF2-40B4-BE49-F238E27FC236}">
                <a16:creationId xmlns:a16="http://schemas.microsoft.com/office/drawing/2014/main" xmlns="" id="{85F0DE9B-478E-4A9A-B245-F17B2BEE78A0}"/>
              </a:ext>
            </a:extLst>
          </p:cNvPr>
          <p:cNvSpPr/>
          <p:nvPr/>
        </p:nvSpPr>
        <p:spPr>
          <a:xfrm>
            <a:off x="7287317" y="5302114"/>
            <a:ext cx="3438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E7E6E6">
                    <a:lumMod val="10000"/>
                  </a:srgbClr>
                </a:solidFill>
                <a:latin typeface="Montserrat"/>
              </a:rPr>
              <a:t>Positivo.-</a:t>
            </a:r>
            <a:r>
              <a:rPr lang="es-MX" sz="1200" dirty="0">
                <a:solidFill>
                  <a:srgbClr val="E7E6E6">
                    <a:lumMod val="10000"/>
                  </a:srgbClr>
                </a:solidFill>
                <a:latin typeface="Montserrat"/>
              </a:rPr>
              <a:t> Recibe permiso único por </a:t>
            </a:r>
            <a:r>
              <a:rPr lang="es-MX" sz="1200" b="1" dirty="0">
                <a:solidFill>
                  <a:srgbClr val="E7E6E6">
                    <a:lumMod val="10000"/>
                  </a:srgbClr>
                </a:solidFill>
                <a:latin typeface="Montserrat"/>
              </a:rPr>
              <a:t>10 días.</a:t>
            </a:r>
          </a:p>
          <a:p>
            <a:r>
              <a:rPr lang="es-MX" sz="1200" b="1" dirty="0">
                <a:solidFill>
                  <a:srgbClr val="E7E6E6">
                    <a:lumMod val="10000"/>
                  </a:srgbClr>
                </a:solidFill>
                <a:latin typeface="Montserrat"/>
              </a:rPr>
              <a:t>Negativo.-</a:t>
            </a:r>
            <a:r>
              <a:rPr lang="es-MX" sz="1200" dirty="0">
                <a:solidFill>
                  <a:srgbClr val="E7E6E6">
                    <a:lumMod val="10000"/>
                  </a:srgbClr>
                </a:solidFill>
                <a:latin typeface="Montserrat"/>
              </a:rPr>
              <a:t> Recibe recomendaciones</a:t>
            </a:r>
          </a:p>
        </p:txBody>
      </p:sp>
      <p:pic>
        <p:nvPicPr>
          <p:cNvPr id="70" name="Google Shape;138;p2">
            <a:extLst>
              <a:ext uri="{FF2B5EF4-FFF2-40B4-BE49-F238E27FC236}">
                <a16:creationId xmlns:a16="http://schemas.microsoft.com/office/drawing/2014/main" xmlns="" id="{44723DD6-EAA3-47C6-856B-0114BA5F5E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4545" y="534135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11 Título">
            <a:extLst>
              <a:ext uri="{FF2B5EF4-FFF2-40B4-BE49-F238E27FC236}">
                <a16:creationId xmlns:a16="http://schemas.microsoft.com/office/drawing/2014/main" xmlns="" id="{28711284-53B8-47E1-BDF6-6429BB851638}"/>
              </a:ext>
            </a:extLst>
          </p:cNvPr>
          <p:cNvSpPr txBox="1">
            <a:spLocks/>
          </p:cNvSpPr>
          <p:nvPr/>
        </p:nvSpPr>
        <p:spPr>
          <a:xfrm>
            <a:off x="219612" y="188567"/>
            <a:ext cx="6905087" cy="413335"/>
          </a:xfrm>
          <a:prstGeom prst="rect">
            <a:avLst/>
          </a:prstGeom>
        </p:spPr>
        <p:txBody>
          <a:bodyPr vert="horz" lIns="68031" tIns="34016" rIns="68031" bIns="34016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1E423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300" b="0" i="0" u="none" strike="noStrike" kern="1200" cap="none" spc="0" normalizeH="0" baseline="0" noProof="0" dirty="0">
                <a:ln>
                  <a:noFill/>
                </a:ln>
                <a:solidFill>
                  <a:srgbClr val="1E4236"/>
                </a:solidFill>
                <a:effectLst/>
                <a:uLnTx/>
                <a:uFillTx/>
                <a:latin typeface="Montserrat SemiBold"/>
                <a:ea typeface="+mj-ea"/>
                <a:cs typeface="+mj-cs"/>
              </a:rPr>
              <a:t>Funcionamiento Laboratorios externos</a:t>
            </a:r>
          </a:p>
        </p:txBody>
      </p:sp>
    </p:spTree>
    <p:extLst>
      <p:ext uri="{BB962C8B-B14F-4D97-AF65-F5344CB8AC3E}">
        <p14:creationId xmlns:p14="http://schemas.microsoft.com/office/powerpoint/2010/main" val="93505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70" name="Google Shape;138;p2">
            <a:extLst>
              <a:ext uri="{FF2B5EF4-FFF2-40B4-BE49-F238E27FC236}">
                <a16:creationId xmlns:a16="http://schemas.microsoft.com/office/drawing/2014/main" xmlns="" id="{44723DD6-EAA3-47C6-856B-0114BA5F5E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4545" y="534135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11 Título">
            <a:extLst>
              <a:ext uri="{FF2B5EF4-FFF2-40B4-BE49-F238E27FC236}">
                <a16:creationId xmlns:a16="http://schemas.microsoft.com/office/drawing/2014/main" xmlns="" id="{2B0F22DA-CF9C-45A1-9014-AA32243EACEE}"/>
              </a:ext>
            </a:extLst>
          </p:cNvPr>
          <p:cNvSpPr txBox="1">
            <a:spLocks/>
          </p:cNvSpPr>
          <p:nvPr/>
        </p:nvSpPr>
        <p:spPr>
          <a:xfrm>
            <a:off x="180887" y="718104"/>
            <a:ext cx="10230504" cy="376746"/>
          </a:xfrm>
          <a:prstGeom prst="rect">
            <a:avLst/>
          </a:prstGeom>
        </p:spPr>
        <p:txBody>
          <a:bodyPr lIns="68031" tIns="34016" rIns="68031" bIns="34016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1E423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1E4236"/>
                </a:solidFill>
                <a:effectLst/>
                <a:uLnTx/>
                <a:uFillTx/>
                <a:latin typeface="Montserrat SemiBold"/>
                <a:ea typeface="+mj-ea"/>
                <a:cs typeface="+mj-cs"/>
              </a:rPr>
              <a:t>Requisitos Permiso COVID-19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>
                <a:latin typeface="Montserrat SemiBold"/>
              </a:rPr>
              <a:t>Asegurados con prueba positiva de laboratorio externo</a:t>
            </a:r>
            <a:endParaRPr kumimoji="0" lang="es-MX" sz="2200" b="0" i="0" u="none" strike="noStrike" kern="1200" cap="none" spc="0" normalizeH="0" baseline="0" noProof="0" dirty="0">
              <a:ln>
                <a:noFill/>
              </a:ln>
              <a:solidFill>
                <a:srgbClr val="1E4236"/>
              </a:solidFill>
              <a:effectLst/>
              <a:uLnTx/>
              <a:uFillTx/>
              <a:latin typeface="Montserrat SemiBold"/>
              <a:ea typeface="+mj-ea"/>
              <a:cs typeface="+mj-cs"/>
            </a:endParaRPr>
          </a:p>
        </p:txBody>
      </p:sp>
      <p:sp>
        <p:nvSpPr>
          <p:cNvPr id="76" name="43 Elipse">
            <a:extLst>
              <a:ext uri="{FF2B5EF4-FFF2-40B4-BE49-F238E27FC236}">
                <a16:creationId xmlns:a16="http://schemas.microsoft.com/office/drawing/2014/main" xmlns="" id="{A62DD626-BA51-42A5-A352-29A3055FAB1D}"/>
              </a:ext>
            </a:extLst>
          </p:cNvPr>
          <p:cNvSpPr/>
          <p:nvPr/>
        </p:nvSpPr>
        <p:spPr>
          <a:xfrm>
            <a:off x="103917" y="1998728"/>
            <a:ext cx="2162175" cy="2216855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3175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6" name="45 Elipse">
            <a:extLst>
              <a:ext uri="{FF2B5EF4-FFF2-40B4-BE49-F238E27FC236}">
                <a16:creationId xmlns:a16="http://schemas.microsoft.com/office/drawing/2014/main" xmlns="" id="{61465F35-B8AF-45D2-B22E-7DAE4A40DA08}"/>
              </a:ext>
            </a:extLst>
          </p:cNvPr>
          <p:cNvSpPr/>
          <p:nvPr/>
        </p:nvSpPr>
        <p:spPr>
          <a:xfrm>
            <a:off x="6248400" y="4471584"/>
            <a:ext cx="2162175" cy="22168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1" name="65 Elipse">
            <a:extLst>
              <a:ext uri="{FF2B5EF4-FFF2-40B4-BE49-F238E27FC236}">
                <a16:creationId xmlns:a16="http://schemas.microsoft.com/office/drawing/2014/main" xmlns="" id="{E6DF3B3B-D461-4117-B1BE-704522DAA634}"/>
              </a:ext>
            </a:extLst>
          </p:cNvPr>
          <p:cNvSpPr/>
          <p:nvPr/>
        </p:nvSpPr>
        <p:spPr>
          <a:xfrm>
            <a:off x="213849" y="4594466"/>
            <a:ext cx="2162175" cy="2212227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2" name="40 Rectángulo">
            <a:extLst>
              <a:ext uri="{FF2B5EF4-FFF2-40B4-BE49-F238E27FC236}">
                <a16:creationId xmlns:a16="http://schemas.microsoft.com/office/drawing/2014/main" xmlns="" id="{5799A481-9573-47F0-AC01-21BAC003E840}"/>
              </a:ext>
            </a:extLst>
          </p:cNvPr>
          <p:cNvSpPr/>
          <p:nvPr/>
        </p:nvSpPr>
        <p:spPr>
          <a:xfrm>
            <a:off x="1977354" y="1757818"/>
            <a:ext cx="4069564" cy="101106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Resultado positivo prueba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de laboratorio  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880847A9-984B-4CD2-ADB5-42AE58D39BC5}"/>
              </a:ext>
            </a:extLst>
          </p:cNvPr>
          <p:cNvSpPr txBox="1"/>
          <p:nvPr/>
        </p:nvSpPr>
        <p:spPr>
          <a:xfrm>
            <a:off x="2299801" y="2650584"/>
            <a:ext cx="342616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1200" kern="0" dirty="0">
                <a:latin typeface="Montserrat" panose="00000500000000000000" pitchFamily="2" charset="0"/>
                <a:cs typeface="Arial" panose="020B0604020202020204" pitchFamily="34" charset="0"/>
              </a:rPr>
              <a:t>Envía los resultados de tu </a:t>
            </a:r>
            <a:r>
              <a:rPr lang="es-MX" sz="1400" b="1" kern="0" dirty="0">
                <a:latin typeface="Montserrat" panose="00000500000000000000" pitchFamily="2" charset="0"/>
                <a:cs typeface="Arial" panose="020B0604020202020204" pitchFamily="34" charset="0"/>
              </a:rPr>
              <a:t>prueba PCR o rápida de antígeno SARS-CoV-2 con resultado positivo.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1200" kern="0" dirty="0">
                <a:latin typeface="Montserrat" panose="00000500000000000000" pitchFamily="2" charset="0"/>
                <a:cs typeface="Arial" panose="020B0604020202020204" pitchFamily="34" charset="0"/>
              </a:rPr>
              <a:t>Tienes hasta </a:t>
            </a:r>
            <a:r>
              <a:rPr lang="es-MX" sz="1600" b="1" kern="0" dirty="0">
                <a:latin typeface="Montserrat" panose="00000500000000000000" pitchFamily="2" charset="0"/>
                <a:cs typeface="Arial" panose="020B0604020202020204" pitchFamily="34" charset="0"/>
              </a:rPr>
              <a:t>2 días naturales</a:t>
            </a:r>
            <a:r>
              <a:rPr lang="es-MX" sz="1200" kern="0" dirty="0">
                <a:latin typeface="Montserrat" panose="00000500000000000000" pitchFamily="2" charset="0"/>
                <a:cs typeface="Arial" panose="020B0604020202020204" pitchFamily="34" charset="0"/>
              </a:rPr>
              <a:t> posteriores a la entrega de tu resultados </a:t>
            </a:r>
            <a:r>
              <a:rPr lang="es-MX" sz="1600" b="1" kern="0" dirty="0">
                <a:latin typeface="Montserrat" panose="00000500000000000000" pitchFamily="2" charset="0"/>
                <a:cs typeface="Arial" panose="020B0604020202020204" pitchFamily="34" charset="0"/>
              </a:rPr>
              <a:t>para realizar tu solicitud</a:t>
            </a:r>
            <a:r>
              <a:rPr lang="es-MX" sz="1200" kern="0" dirty="0">
                <a:latin typeface="Montserrat" panose="000005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F33807A2-6007-4866-9427-F5C602EA75BE}"/>
              </a:ext>
            </a:extLst>
          </p:cNvPr>
          <p:cNvSpPr txBox="1"/>
          <p:nvPr/>
        </p:nvSpPr>
        <p:spPr>
          <a:xfrm>
            <a:off x="8349763" y="2659338"/>
            <a:ext cx="37141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Credencial del INE/IFE o  Pasaporte vigente.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Deberás de cargar la 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imagen completa del documento por ambos lados y legible</a:t>
            </a: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.</a:t>
            </a:r>
            <a:endParaRPr kumimoji="0" lang="es-MX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" name="40 Rectángulo">
            <a:extLst>
              <a:ext uri="{FF2B5EF4-FFF2-40B4-BE49-F238E27FC236}">
                <a16:creationId xmlns:a16="http://schemas.microsoft.com/office/drawing/2014/main" xmlns="" id="{35EC0069-B65A-42AC-AB96-84844846141D}"/>
              </a:ext>
            </a:extLst>
          </p:cNvPr>
          <p:cNvSpPr/>
          <p:nvPr/>
        </p:nvSpPr>
        <p:spPr>
          <a:xfrm>
            <a:off x="8349763" y="1779291"/>
            <a:ext cx="3623162" cy="101106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Identificación oficial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vigente</a:t>
            </a:r>
          </a:p>
        </p:txBody>
      </p:sp>
      <p:sp>
        <p:nvSpPr>
          <p:cNvPr id="37" name="40 Rectángulo">
            <a:extLst>
              <a:ext uri="{FF2B5EF4-FFF2-40B4-BE49-F238E27FC236}">
                <a16:creationId xmlns:a16="http://schemas.microsoft.com/office/drawing/2014/main" xmlns="" id="{394B3ED1-A7BD-465C-9C14-F7BD66049DD2}"/>
              </a:ext>
            </a:extLst>
          </p:cNvPr>
          <p:cNvSpPr/>
          <p:nvPr/>
        </p:nvSpPr>
        <p:spPr>
          <a:xfrm>
            <a:off x="2092181" y="4416302"/>
            <a:ext cx="4069564" cy="101106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Fotografía de frente con luz suficiente</a:t>
            </a:r>
          </a:p>
        </p:txBody>
      </p:sp>
      <p:sp>
        <p:nvSpPr>
          <p:cNvPr id="38" name="40 Rectángulo">
            <a:extLst>
              <a:ext uri="{FF2B5EF4-FFF2-40B4-BE49-F238E27FC236}">
                <a16:creationId xmlns:a16="http://schemas.microsoft.com/office/drawing/2014/main" xmlns="" id="{B2D1879D-9585-4B37-BC9E-7D68202BF252}"/>
              </a:ext>
            </a:extLst>
          </p:cNvPr>
          <p:cNvSpPr/>
          <p:nvPr/>
        </p:nvSpPr>
        <p:spPr>
          <a:xfrm>
            <a:off x="8316011" y="4348595"/>
            <a:ext cx="3781614" cy="101106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Estado de cuenta bancario que incluya la cuenta CLABE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D5859083-6A46-401A-BC26-E5C23AA071C9}"/>
              </a:ext>
            </a:extLst>
          </p:cNvPr>
          <p:cNvSpPr txBox="1"/>
          <p:nvPr/>
        </p:nvSpPr>
        <p:spPr>
          <a:xfrm>
            <a:off x="2423888" y="5343063"/>
            <a:ext cx="342616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Bien enfocada que coincida con la identificación oficial</a:t>
            </a: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. (No se aceptarán fotografías de otra fotografía o identificación).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7185B210-491C-4A9B-8BE7-28BFAB191D97}"/>
              </a:ext>
            </a:extLst>
          </p:cNvPr>
          <p:cNvSpPr txBox="1"/>
          <p:nvPr/>
        </p:nvSpPr>
        <p:spPr>
          <a:xfrm>
            <a:off x="8534893" y="5326730"/>
            <a:ext cx="342616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A nombre del solicitante</a:t>
            </a: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, 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CLABE interbancaria </a:t>
            </a:r>
            <a:r>
              <a:rPr lang="es-MX" sz="1200" kern="0" dirty="0">
                <a:latin typeface="Montserrat" panose="00000500000000000000" pitchFamily="2" charset="0"/>
                <a:cs typeface="Arial" panose="020B0604020202020204" pitchFamily="34" charset="0"/>
              </a:rPr>
              <a:t>a 18 dígitos. </a:t>
            </a:r>
            <a:r>
              <a:rPr lang="es-MX" sz="1400" b="1" kern="0" dirty="0">
                <a:latin typeface="Montserrat" panose="00000500000000000000" pitchFamily="2" charset="0"/>
                <a:cs typeface="Arial" panose="020B0604020202020204" pitchFamily="34" charset="0"/>
              </a:rPr>
              <a:t>Envía solo la hoja frontal </a:t>
            </a:r>
            <a:r>
              <a:rPr lang="es-MX" sz="1200" kern="0" dirty="0">
                <a:latin typeface="Montserrat" panose="00000500000000000000" pitchFamily="2" charset="0"/>
                <a:cs typeface="Arial" panose="020B0604020202020204" pitchFamily="34" charset="0"/>
              </a:rPr>
              <a:t>donde </a:t>
            </a: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se encuentran los datos, no es necesario que envíes todas las páginas, </a:t>
            </a: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cs typeface="Arial" panose="020B0604020202020204" pitchFamily="34" charset="0"/>
              </a:rPr>
              <a:t>no se aceptan tomas de pantalla de la app de tu banco.</a:t>
            </a:r>
          </a:p>
        </p:txBody>
      </p:sp>
      <p:sp>
        <p:nvSpPr>
          <p:cNvPr id="4" name="Círculo parcial 3">
            <a:extLst>
              <a:ext uri="{FF2B5EF4-FFF2-40B4-BE49-F238E27FC236}">
                <a16:creationId xmlns:a16="http://schemas.microsoft.com/office/drawing/2014/main" xmlns="" id="{6BA24F45-A169-453A-B0F9-764E8F9EF0BD}"/>
              </a:ext>
            </a:extLst>
          </p:cNvPr>
          <p:cNvSpPr/>
          <p:nvPr/>
        </p:nvSpPr>
        <p:spPr>
          <a:xfrm>
            <a:off x="116960" y="2027303"/>
            <a:ext cx="2063318" cy="2349868"/>
          </a:xfrm>
          <a:prstGeom prst="pie">
            <a:avLst>
              <a:gd name="adj1" fmla="val 10764477"/>
              <a:gd name="adj2" fmla="val 16200000"/>
            </a:avLst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9A7316A-EA06-46F8-9BEF-F03BA6604F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8" y="2322925"/>
            <a:ext cx="1527988" cy="1527988"/>
          </a:xfrm>
          <a:prstGeom prst="rect">
            <a:avLst/>
          </a:prstGeom>
        </p:spPr>
      </p:pic>
      <p:sp>
        <p:nvSpPr>
          <p:cNvPr id="42" name="Círculo parcial 41">
            <a:extLst>
              <a:ext uri="{FF2B5EF4-FFF2-40B4-BE49-F238E27FC236}">
                <a16:creationId xmlns:a16="http://schemas.microsoft.com/office/drawing/2014/main" xmlns="" id="{F9B67D2F-EDB4-431D-8649-41548512AA7F}"/>
              </a:ext>
            </a:extLst>
          </p:cNvPr>
          <p:cNvSpPr/>
          <p:nvPr/>
        </p:nvSpPr>
        <p:spPr>
          <a:xfrm>
            <a:off x="223374" y="4611300"/>
            <a:ext cx="2070642" cy="2266581"/>
          </a:xfrm>
          <a:prstGeom prst="pie">
            <a:avLst>
              <a:gd name="adj1" fmla="val 10764477"/>
              <a:gd name="adj2" fmla="val 162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08BC1F0-BEAE-43BC-8AA1-3097A55207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2" y="5009069"/>
            <a:ext cx="1345512" cy="1345512"/>
          </a:xfrm>
          <a:prstGeom prst="rect">
            <a:avLst/>
          </a:prstGeom>
        </p:spPr>
      </p:pic>
      <p:sp>
        <p:nvSpPr>
          <p:cNvPr id="44" name="Círculo parcial 43">
            <a:extLst>
              <a:ext uri="{FF2B5EF4-FFF2-40B4-BE49-F238E27FC236}">
                <a16:creationId xmlns:a16="http://schemas.microsoft.com/office/drawing/2014/main" xmlns="" id="{16CEF497-1EED-46F6-9939-1BD44FF13D04}"/>
              </a:ext>
            </a:extLst>
          </p:cNvPr>
          <p:cNvSpPr/>
          <p:nvPr/>
        </p:nvSpPr>
        <p:spPr>
          <a:xfrm>
            <a:off x="6245369" y="4465535"/>
            <a:ext cx="2070642" cy="2266581"/>
          </a:xfrm>
          <a:prstGeom prst="pie">
            <a:avLst>
              <a:gd name="adj1" fmla="val 10764477"/>
              <a:gd name="adj2" fmla="val 1620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EBA2793-E66D-4B05-9684-9797A6A9FE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6"/>
          <a:stretch/>
        </p:blipFill>
        <p:spPr>
          <a:xfrm>
            <a:off x="6759691" y="4843072"/>
            <a:ext cx="1139589" cy="1511509"/>
          </a:xfrm>
          <a:prstGeom prst="rect">
            <a:avLst/>
          </a:prstGeom>
        </p:spPr>
      </p:pic>
      <p:pic>
        <p:nvPicPr>
          <p:cNvPr id="1026" name="Picture 2" descr="INE se prepara para la reapertura de sus módulos el próximo 3 de agosto">
            <a:extLst>
              <a:ext uri="{FF2B5EF4-FFF2-40B4-BE49-F238E27FC236}">
                <a16:creationId xmlns:a16="http://schemas.microsoft.com/office/drawing/2014/main" xmlns="" id="{4D43257B-679D-483B-9BAA-D85030311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r="23505"/>
          <a:stretch/>
        </p:blipFill>
        <p:spPr bwMode="auto">
          <a:xfrm>
            <a:off x="6006095" y="1860778"/>
            <a:ext cx="2462260" cy="18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39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32" name="Google Shape;138;p2">
            <a:extLst>
              <a:ext uri="{FF2B5EF4-FFF2-40B4-BE49-F238E27FC236}">
                <a16:creationId xmlns:a16="http://schemas.microsoft.com/office/drawing/2014/main" xmlns="" id="{E6178D16-0BD4-43F5-89C5-30BA8FDEB92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4545" y="534135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428;p23">
            <a:extLst>
              <a:ext uri="{FF2B5EF4-FFF2-40B4-BE49-F238E27FC236}">
                <a16:creationId xmlns:a16="http://schemas.microsoft.com/office/drawing/2014/main" xmlns="" id="{99E4ADA5-2894-4C50-AF8D-B8256D4F0CAB}"/>
              </a:ext>
            </a:extLst>
          </p:cNvPr>
          <p:cNvSpPr txBox="1"/>
          <p:nvPr/>
        </p:nvSpPr>
        <p:spPr>
          <a:xfrm>
            <a:off x="1615038" y="2133601"/>
            <a:ext cx="4099962" cy="1067628"/>
          </a:xfrm>
          <a:prstGeom prst="rect">
            <a:avLst/>
          </a:prstGeom>
          <a:solidFill>
            <a:schemeClr val="accent4">
              <a:lumMod val="75000"/>
              <a:alpha val="46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bg1"/>
              </a:solidFill>
              <a:latin typeface="Montserrat" panose="000005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" name="Triángulo isósceles 2">
            <a:extLst>
              <a:ext uri="{FF2B5EF4-FFF2-40B4-BE49-F238E27FC236}">
                <a16:creationId xmlns:a16="http://schemas.microsoft.com/office/drawing/2014/main" xmlns="" id="{4C882A42-8668-4701-BD66-F8E8A021E68D}"/>
              </a:ext>
            </a:extLst>
          </p:cNvPr>
          <p:cNvSpPr/>
          <p:nvPr/>
        </p:nvSpPr>
        <p:spPr>
          <a:xfrm rot="5400000">
            <a:off x="1181640" y="2564992"/>
            <a:ext cx="1093432" cy="230654"/>
          </a:xfrm>
          <a:prstGeom prst="triangle">
            <a:avLst/>
          </a:prstGeom>
          <a:solidFill>
            <a:srgbClr val="F7E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Hexágono 1">
            <a:extLst>
              <a:ext uri="{FF2B5EF4-FFF2-40B4-BE49-F238E27FC236}">
                <a16:creationId xmlns:a16="http://schemas.microsoft.com/office/drawing/2014/main" xmlns="" id="{C06ECB39-A4BF-437D-BACB-8EC268565F05}"/>
              </a:ext>
            </a:extLst>
          </p:cNvPr>
          <p:cNvSpPr/>
          <p:nvPr/>
        </p:nvSpPr>
        <p:spPr>
          <a:xfrm>
            <a:off x="331693" y="2126845"/>
            <a:ext cx="1246696" cy="1093433"/>
          </a:xfrm>
          <a:prstGeom prst="hexagon">
            <a:avLst>
              <a:gd name="adj" fmla="val 21080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ombo 3">
            <a:extLst>
              <a:ext uri="{FF2B5EF4-FFF2-40B4-BE49-F238E27FC236}">
                <a16:creationId xmlns:a16="http://schemas.microsoft.com/office/drawing/2014/main" xmlns="" id="{AB8BEA78-40E2-407A-BE1D-8395319FA102}"/>
              </a:ext>
            </a:extLst>
          </p:cNvPr>
          <p:cNvSpPr/>
          <p:nvPr/>
        </p:nvSpPr>
        <p:spPr>
          <a:xfrm>
            <a:off x="336452" y="2126845"/>
            <a:ext cx="467502" cy="1087622"/>
          </a:xfrm>
          <a:prstGeom prst="diamond">
            <a:avLst/>
          </a:prstGeom>
          <a:solidFill>
            <a:schemeClr val="accent4">
              <a:lumMod val="5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DBBFAF5D-2DC6-4047-A909-C26FDA0D34C3}"/>
              </a:ext>
            </a:extLst>
          </p:cNvPr>
          <p:cNvSpPr txBox="1"/>
          <p:nvPr/>
        </p:nvSpPr>
        <p:spPr>
          <a:xfrm>
            <a:off x="1906954" y="2144434"/>
            <a:ext cx="36620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prstClr val="black"/>
                </a:solidFill>
                <a:latin typeface="Montserrat"/>
              </a:rPr>
              <a:t>La expedición de estos </a:t>
            </a:r>
            <a:r>
              <a:rPr lang="es-MX" sz="1600" b="1" dirty="0">
                <a:solidFill>
                  <a:prstClr val="black"/>
                </a:solidFill>
                <a:latin typeface="Montserrat"/>
              </a:rPr>
              <a:t>nuevos permisos </a:t>
            </a:r>
            <a:r>
              <a:rPr lang="es-MX" sz="1600" dirty="0">
                <a:solidFill>
                  <a:prstClr val="black"/>
                </a:solidFill>
                <a:latin typeface="Montserrat"/>
              </a:rPr>
              <a:t>se habilitará únicamente en entidades </a:t>
            </a:r>
            <a:r>
              <a:rPr lang="es-MX" sz="1600" b="1" dirty="0">
                <a:solidFill>
                  <a:prstClr val="black"/>
                </a:solidFill>
                <a:latin typeface="Montserrat"/>
              </a:rPr>
              <a:t>diferentes a semáforo verde. 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53047E20-C417-4AC6-9267-885F7C81EE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7" y="2262747"/>
            <a:ext cx="815817" cy="815817"/>
          </a:xfrm>
          <a:prstGeom prst="rect">
            <a:avLst/>
          </a:prstGeom>
        </p:spPr>
      </p:pic>
      <p:sp>
        <p:nvSpPr>
          <p:cNvPr id="62" name="Google Shape;428;p23">
            <a:extLst>
              <a:ext uri="{FF2B5EF4-FFF2-40B4-BE49-F238E27FC236}">
                <a16:creationId xmlns:a16="http://schemas.microsoft.com/office/drawing/2014/main" xmlns="" id="{B9B10546-53AF-4E80-9546-FF152CE9E32F}"/>
              </a:ext>
            </a:extLst>
          </p:cNvPr>
          <p:cNvSpPr txBox="1"/>
          <p:nvPr/>
        </p:nvSpPr>
        <p:spPr>
          <a:xfrm>
            <a:off x="1615038" y="3787614"/>
            <a:ext cx="4099962" cy="1067628"/>
          </a:xfrm>
          <a:prstGeom prst="rect">
            <a:avLst/>
          </a:prstGeom>
          <a:solidFill>
            <a:schemeClr val="accent1">
              <a:lumMod val="90000"/>
              <a:lumOff val="10000"/>
              <a:alpha val="46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bg1"/>
              </a:solidFill>
              <a:latin typeface="Montserrat" panose="000005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3" name="Triángulo isósceles 62">
            <a:extLst>
              <a:ext uri="{FF2B5EF4-FFF2-40B4-BE49-F238E27FC236}">
                <a16:creationId xmlns:a16="http://schemas.microsoft.com/office/drawing/2014/main" xmlns="" id="{64CB9469-63C2-4448-938A-7895568DAE1C}"/>
              </a:ext>
            </a:extLst>
          </p:cNvPr>
          <p:cNvSpPr/>
          <p:nvPr/>
        </p:nvSpPr>
        <p:spPr>
          <a:xfrm rot="5400000">
            <a:off x="1181640" y="4219005"/>
            <a:ext cx="1093432" cy="230654"/>
          </a:xfrm>
          <a:prstGeom prst="triangle">
            <a:avLst/>
          </a:prstGeom>
          <a:solidFill>
            <a:srgbClr val="F7E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4" name="Hexágono 63">
            <a:extLst>
              <a:ext uri="{FF2B5EF4-FFF2-40B4-BE49-F238E27FC236}">
                <a16:creationId xmlns:a16="http://schemas.microsoft.com/office/drawing/2014/main" xmlns="" id="{DEF377EB-F401-4682-8CB4-EEB1E13F51D6}"/>
              </a:ext>
            </a:extLst>
          </p:cNvPr>
          <p:cNvSpPr/>
          <p:nvPr/>
        </p:nvSpPr>
        <p:spPr>
          <a:xfrm>
            <a:off x="331693" y="3780858"/>
            <a:ext cx="1246696" cy="1093433"/>
          </a:xfrm>
          <a:prstGeom prst="hexagon">
            <a:avLst>
              <a:gd name="adj" fmla="val 21080"/>
              <a:gd name="vf" fmla="val 115470"/>
            </a:avLst>
          </a:prstGeom>
          <a:solidFill>
            <a:schemeClr val="accent1">
              <a:lumMod val="50000"/>
              <a:lumOff val="50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Rombo 64">
            <a:extLst>
              <a:ext uri="{FF2B5EF4-FFF2-40B4-BE49-F238E27FC236}">
                <a16:creationId xmlns:a16="http://schemas.microsoft.com/office/drawing/2014/main" xmlns="" id="{147379A9-111D-4D08-9ADE-A0569CF8DE71}"/>
              </a:ext>
            </a:extLst>
          </p:cNvPr>
          <p:cNvSpPr/>
          <p:nvPr/>
        </p:nvSpPr>
        <p:spPr>
          <a:xfrm>
            <a:off x="336452" y="3780858"/>
            <a:ext cx="467502" cy="1087622"/>
          </a:xfrm>
          <a:prstGeom prst="diamond">
            <a:avLst/>
          </a:prstGeom>
          <a:solidFill>
            <a:schemeClr val="accent1">
              <a:lumMod val="90000"/>
              <a:lumOff val="1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xmlns="" id="{2D7242E1-E627-4919-81EB-2DBDC92A993F}"/>
              </a:ext>
            </a:extLst>
          </p:cNvPr>
          <p:cNvSpPr txBox="1"/>
          <p:nvPr/>
        </p:nvSpPr>
        <p:spPr>
          <a:xfrm>
            <a:off x="1897351" y="3913427"/>
            <a:ext cx="366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prstClr val="black"/>
                </a:solidFill>
                <a:latin typeface="Montserrat"/>
              </a:rPr>
              <a:t>Los médicos canalizarán a los asegurados a </a:t>
            </a:r>
            <a:r>
              <a:rPr lang="es-MX" sz="1600" b="1" dirty="0">
                <a:solidFill>
                  <a:prstClr val="black"/>
                </a:solidFill>
                <a:latin typeface="Montserrat"/>
              </a:rPr>
              <a:t>tramitar su Permiso desde la plataforma.</a:t>
            </a:r>
          </a:p>
        </p:txBody>
      </p:sp>
      <p:sp>
        <p:nvSpPr>
          <p:cNvPr id="68" name="Google Shape;428;p23">
            <a:extLst>
              <a:ext uri="{FF2B5EF4-FFF2-40B4-BE49-F238E27FC236}">
                <a16:creationId xmlns:a16="http://schemas.microsoft.com/office/drawing/2014/main" xmlns="" id="{04D9F479-1352-4133-8883-ECE2EDDED5EE}"/>
              </a:ext>
            </a:extLst>
          </p:cNvPr>
          <p:cNvSpPr txBox="1"/>
          <p:nvPr/>
        </p:nvSpPr>
        <p:spPr>
          <a:xfrm>
            <a:off x="1615038" y="5441627"/>
            <a:ext cx="4099962" cy="1067628"/>
          </a:xfrm>
          <a:prstGeom prst="rect">
            <a:avLst/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bg1"/>
              </a:solidFill>
              <a:latin typeface="Montserrat" panose="000005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9" name="Triángulo isósceles 68">
            <a:extLst>
              <a:ext uri="{FF2B5EF4-FFF2-40B4-BE49-F238E27FC236}">
                <a16:creationId xmlns:a16="http://schemas.microsoft.com/office/drawing/2014/main" xmlns="" id="{6E468F0D-DC77-4213-B912-7845D57CB448}"/>
              </a:ext>
            </a:extLst>
          </p:cNvPr>
          <p:cNvSpPr/>
          <p:nvPr/>
        </p:nvSpPr>
        <p:spPr>
          <a:xfrm rot="5400000">
            <a:off x="1181640" y="5873018"/>
            <a:ext cx="1093432" cy="230654"/>
          </a:xfrm>
          <a:prstGeom prst="triangle">
            <a:avLst/>
          </a:prstGeom>
          <a:solidFill>
            <a:srgbClr val="F7E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0" name="Hexágono 69">
            <a:extLst>
              <a:ext uri="{FF2B5EF4-FFF2-40B4-BE49-F238E27FC236}">
                <a16:creationId xmlns:a16="http://schemas.microsoft.com/office/drawing/2014/main" xmlns="" id="{BA8ED508-4F0B-410D-A58E-1E975F40D122}"/>
              </a:ext>
            </a:extLst>
          </p:cNvPr>
          <p:cNvSpPr/>
          <p:nvPr/>
        </p:nvSpPr>
        <p:spPr>
          <a:xfrm>
            <a:off x="331693" y="5434871"/>
            <a:ext cx="1246696" cy="1093433"/>
          </a:xfrm>
          <a:prstGeom prst="hexagon">
            <a:avLst>
              <a:gd name="adj" fmla="val 21080"/>
              <a:gd name="vf" fmla="val 115470"/>
            </a:avLst>
          </a:prstGeom>
          <a:solidFill>
            <a:schemeClr val="bg1">
              <a:lumMod val="85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1" name="Rombo 70">
            <a:extLst>
              <a:ext uri="{FF2B5EF4-FFF2-40B4-BE49-F238E27FC236}">
                <a16:creationId xmlns:a16="http://schemas.microsoft.com/office/drawing/2014/main" xmlns="" id="{E2FAC388-FA7A-492E-AA9A-DAE3E0861DF8}"/>
              </a:ext>
            </a:extLst>
          </p:cNvPr>
          <p:cNvSpPr/>
          <p:nvPr/>
        </p:nvSpPr>
        <p:spPr>
          <a:xfrm>
            <a:off x="336452" y="5434871"/>
            <a:ext cx="467502" cy="1087622"/>
          </a:xfrm>
          <a:prstGeom prst="diamond">
            <a:avLst/>
          </a:prstGeom>
          <a:solidFill>
            <a:schemeClr val="bg1">
              <a:lumMod val="6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xmlns="" id="{BC6D45D1-7516-477B-869F-7B0683235B27}"/>
              </a:ext>
            </a:extLst>
          </p:cNvPr>
          <p:cNvSpPr txBox="1"/>
          <p:nvPr/>
        </p:nvSpPr>
        <p:spPr>
          <a:xfrm>
            <a:off x="1906954" y="5559942"/>
            <a:ext cx="366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prstClr val="black"/>
                </a:solidFill>
                <a:latin typeface="Montserrat"/>
              </a:rPr>
              <a:t>El uso de esta herramienta aporta mayor </a:t>
            </a:r>
            <a:r>
              <a:rPr lang="es-MX" sz="1600" b="1" dirty="0">
                <a:solidFill>
                  <a:prstClr val="black"/>
                </a:solidFill>
                <a:latin typeface="Montserrat"/>
              </a:rPr>
              <a:t>protección al personal médico institucional.</a:t>
            </a:r>
          </a:p>
        </p:txBody>
      </p:sp>
      <p:sp>
        <p:nvSpPr>
          <p:cNvPr id="78" name="Google Shape;428;p23">
            <a:extLst>
              <a:ext uri="{FF2B5EF4-FFF2-40B4-BE49-F238E27FC236}">
                <a16:creationId xmlns:a16="http://schemas.microsoft.com/office/drawing/2014/main" xmlns="" id="{997F772B-0232-44B8-B983-21004E9E07AE}"/>
              </a:ext>
            </a:extLst>
          </p:cNvPr>
          <p:cNvSpPr txBox="1"/>
          <p:nvPr/>
        </p:nvSpPr>
        <p:spPr>
          <a:xfrm>
            <a:off x="7427021" y="2151190"/>
            <a:ext cx="4099962" cy="1067628"/>
          </a:xfrm>
          <a:prstGeom prst="rect">
            <a:avLst/>
          </a:prstGeom>
          <a:solidFill>
            <a:schemeClr val="accent1">
              <a:lumMod val="75000"/>
              <a:lumOff val="25000"/>
              <a:alpha val="46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bg1"/>
              </a:solidFill>
              <a:latin typeface="Montserrat" panose="000005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9" name="Triángulo isósceles 78">
            <a:extLst>
              <a:ext uri="{FF2B5EF4-FFF2-40B4-BE49-F238E27FC236}">
                <a16:creationId xmlns:a16="http://schemas.microsoft.com/office/drawing/2014/main" xmlns="" id="{2D57F355-4499-4C54-8C03-B56353D374F9}"/>
              </a:ext>
            </a:extLst>
          </p:cNvPr>
          <p:cNvSpPr/>
          <p:nvPr/>
        </p:nvSpPr>
        <p:spPr>
          <a:xfrm rot="5400000">
            <a:off x="6993623" y="2582581"/>
            <a:ext cx="1093432" cy="23065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0" name="Hexágono 79">
            <a:extLst>
              <a:ext uri="{FF2B5EF4-FFF2-40B4-BE49-F238E27FC236}">
                <a16:creationId xmlns:a16="http://schemas.microsoft.com/office/drawing/2014/main" xmlns="" id="{3D71DD66-8885-4EA1-A413-4D74EBFC2A11}"/>
              </a:ext>
            </a:extLst>
          </p:cNvPr>
          <p:cNvSpPr/>
          <p:nvPr/>
        </p:nvSpPr>
        <p:spPr>
          <a:xfrm>
            <a:off x="6143676" y="2144434"/>
            <a:ext cx="1246696" cy="1093433"/>
          </a:xfrm>
          <a:prstGeom prst="hexagon">
            <a:avLst>
              <a:gd name="adj" fmla="val 21080"/>
              <a:gd name="vf" fmla="val 115470"/>
            </a:avLst>
          </a:prstGeom>
          <a:solidFill>
            <a:schemeClr val="accent1">
              <a:lumMod val="25000"/>
              <a:lumOff val="75000"/>
            </a:schemeClr>
          </a:solidFill>
          <a:ln w="222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1" name="Rombo 80">
            <a:extLst>
              <a:ext uri="{FF2B5EF4-FFF2-40B4-BE49-F238E27FC236}">
                <a16:creationId xmlns:a16="http://schemas.microsoft.com/office/drawing/2014/main" xmlns="" id="{350FA18D-ECA8-4814-83CC-69A478149482}"/>
              </a:ext>
            </a:extLst>
          </p:cNvPr>
          <p:cNvSpPr/>
          <p:nvPr/>
        </p:nvSpPr>
        <p:spPr>
          <a:xfrm>
            <a:off x="6148435" y="2144434"/>
            <a:ext cx="467502" cy="1087622"/>
          </a:xfrm>
          <a:prstGeom prst="diamond">
            <a:avLst/>
          </a:prstGeom>
          <a:solidFill>
            <a:schemeClr val="accent1">
              <a:lumMod val="75000"/>
              <a:lumOff val="2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xmlns="" id="{C5EAE4FA-6195-4778-A761-EE3359AD992D}"/>
              </a:ext>
            </a:extLst>
          </p:cNvPr>
          <p:cNvSpPr txBox="1"/>
          <p:nvPr/>
        </p:nvSpPr>
        <p:spPr>
          <a:xfrm>
            <a:off x="7718937" y="2213647"/>
            <a:ext cx="366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prstClr val="black"/>
                </a:solidFill>
                <a:latin typeface="Montserrat"/>
              </a:rPr>
              <a:t>Mejora el cobro de incapacidades, </a:t>
            </a:r>
            <a:r>
              <a:rPr lang="es-MX" sz="1600" dirty="0">
                <a:solidFill>
                  <a:prstClr val="black"/>
                </a:solidFill>
                <a:latin typeface="Montserrat"/>
              </a:rPr>
              <a:t>libera espacios en unidades médicas.</a:t>
            </a:r>
          </a:p>
        </p:txBody>
      </p:sp>
      <p:sp>
        <p:nvSpPr>
          <p:cNvPr id="85" name="Google Shape;428;p23">
            <a:extLst>
              <a:ext uri="{FF2B5EF4-FFF2-40B4-BE49-F238E27FC236}">
                <a16:creationId xmlns:a16="http://schemas.microsoft.com/office/drawing/2014/main" xmlns="" id="{9402BB36-DD83-4786-A2AD-8A07E78522A7}"/>
              </a:ext>
            </a:extLst>
          </p:cNvPr>
          <p:cNvSpPr txBox="1"/>
          <p:nvPr/>
        </p:nvSpPr>
        <p:spPr>
          <a:xfrm>
            <a:off x="7427021" y="3805203"/>
            <a:ext cx="4099962" cy="1067628"/>
          </a:xfrm>
          <a:prstGeom prst="rect">
            <a:avLst/>
          </a:prstGeom>
          <a:solidFill>
            <a:schemeClr val="bg2">
              <a:lumMod val="50000"/>
              <a:alpha val="46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bg1"/>
              </a:solidFill>
              <a:latin typeface="Montserrat" panose="000005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6" name="Triángulo isósceles 85">
            <a:extLst>
              <a:ext uri="{FF2B5EF4-FFF2-40B4-BE49-F238E27FC236}">
                <a16:creationId xmlns:a16="http://schemas.microsoft.com/office/drawing/2014/main" xmlns="" id="{C45839C5-654A-460A-A990-E0270D3557C4}"/>
              </a:ext>
            </a:extLst>
          </p:cNvPr>
          <p:cNvSpPr/>
          <p:nvPr/>
        </p:nvSpPr>
        <p:spPr>
          <a:xfrm rot="5400000">
            <a:off x="6993623" y="4236594"/>
            <a:ext cx="1093432" cy="23065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7" name="Hexágono 86">
            <a:extLst>
              <a:ext uri="{FF2B5EF4-FFF2-40B4-BE49-F238E27FC236}">
                <a16:creationId xmlns:a16="http://schemas.microsoft.com/office/drawing/2014/main" xmlns="" id="{4D24B806-34B3-485A-8FC3-147E80D0C8B4}"/>
              </a:ext>
            </a:extLst>
          </p:cNvPr>
          <p:cNvSpPr/>
          <p:nvPr/>
        </p:nvSpPr>
        <p:spPr>
          <a:xfrm>
            <a:off x="6143676" y="3798447"/>
            <a:ext cx="1246696" cy="1093433"/>
          </a:xfrm>
          <a:prstGeom prst="hexagon">
            <a:avLst>
              <a:gd name="adj" fmla="val 21080"/>
              <a:gd name="vf" fmla="val 115470"/>
            </a:avLst>
          </a:prstGeom>
          <a:solidFill>
            <a:schemeClr val="bg2">
              <a:lumMod val="90000"/>
            </a:schemeClr>
          </a:solidFill>
          <a:ln w="222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8" name="Rombo 87">
            <a:extLst>
              <a:ext uri="{FF2B5EF4-FFF2-40B4-BE49-F238E27FC236}">
                <a16:creationId xmlns:a16="http://schemas.microsoft.com/office/drawing/2014/main" xmlns="" id="{DA220E77-70A1-4257-B6FE-AD98337E0891}"/>
              </a:ext>
            </a:extLst>
          </p:cNvPr>
          <p:cNvSpPr/>
          <p:nvPr/>
        </p:nvSpPr>
        <p:spPr>
          <a:xfrm>
            <a:off x="6148435" y="3798447"/>
            <a:ext cx="467502" cy="1087622"/>
          </a:xfrm>
          <a:prstGeom prst="diamond">
            <a:avLst/>
          </a:prstGeom>
          <a:solidFill>
            <a:schemeClr val="bg2">
              <a:lumMod val="5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xmlns="" id="{524996D1-9649-4CCA-88E1-D948B3E86948}"/>
              </a:ext>
            </a:extLst>
          </p:cNvPr>
          <p:cNvSpPr txBox="1"/>
          <p:nvPr/>
        </p:nvSpPr>
        <p:spPr>
          <a:xfrm>
            <a:off x="7718937" y="3893601"/>
            <a:ext cx="366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prstClr val="black"/>
                </a:solidFill>
                <a:latin typeface="Montserrat"/>
              </a:rPr>
              <a:t>La incorporación de pruebas permite </a:t>
            </a:r>
            <a:r>
              <a:rPr lang="es-MX" sz="1600" b="1" dirty="0">
                <a:solidFill>
                  <a:prstClr val="black"/>
                </a:solidFill>
                <a:latin typeface="Montserrat"/>
              </a:rPr>
              <a:t>atención a casos asintomáticos.</a:t>
            </a:r>
          </a:p>
        </p:txBody>
      </p:sp>
      <p:sp>
        <p:nvSpPr>
          <p:cNvPr id="92" name="Google Shape;428;p23">
            <a:extLst>
              <a:ext uri="{FF2B5EF4-FFF2-40B4-BE49-F238E27FC236}">
                <a16:creationId xmlns:a16="http://schemas.microsoft.com/office/drawing/2014/main" xmlns="" id="{BB6AE5C8-9EEC-4383-8898-34C9B0DCCC79}"/>
              </a:ext>
            </a:extLst>
          </p:cNvPr>
          <p:cNvSpPr txBox="1"/>
          <p:nvPr/>
        </p:nvSpPr>
        <p:spPr>
          <a:xfrm>
            <a:off x="7427021" y="5459216"/>
            <a:ext cx="4099962" cy="1067628"/>
          </a:xfrm>
          <a:prstGeom prst="rect">
            <a:avLst/>
          </a:prstGeom>
          <a:solidFill>
            <a:schemeClr val="accent5">
              <a:lumMod val="60000"/>
              <a:lumOff val="40000"/>
              <a:alpha val="46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bg1"/>
              </a:solidFill>
              <a:latin typeface="Montserrat" panose="00000500000000000000" pitchFamily="2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3" name="Triángulo isósceles 92">
            <a:extLst>
              <a:ext uri="{FF2B5EF4-FFF2-40B4-BE49-F238E27FC236}">
                <a16:creationId xmlns:a16="http://schemas.microsoft.com/office/drawing/2014/main" xmlns="" id="{D8DB8B1A-B122-4F58-980A-9113F83606AF}"/>
              </a:ext>
            </a:extLst>
          </p:cNvPr>
          <p:cNvSpPr/>
          <p:nvPr/>
        </p:nvSpPr>
        <p:spPr>
          <a:xfrm rot="5400000">
            <a:off x="6993623" y="5890607"/>
            <a:ext cx="1093432" cy="23065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Hexágono 93">
            <a:extLst>
              <a:ext uri="{FF2B5EF4-FFF2-40B4-BE49-F238E27FC236}">
                <a16:creationId xmlns:a16="http://schemas.microsoft.com/office/drawing/2014/main" xmlns="" id="{6DEDA2B0-155B-4FFA-BA43-390FB09CFA10}"/>
              </a:ext>
            </a:extLst>
          </p:cNvPr>
          <p:cNvSpPr/>
          <p:nvPr/>
        </p:nvSpPr>
        <p:spPr>
          <a:xfrm>
            <a:off x="6143676" y="5452460"/>
            <a:ext cx="1246696" cy="1093433"/>
          </a:xfrm>
          <a:prstGeom prst="hexagon">
            <a:avLst>
              <a:gd name="adj" fmla="val 21080"/>
              <a:gd name="vf" fmla="val 115470"/>
            </a:avLst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Rombo 94">
            <a:extLst>
              <a:ext uri="{FF2B5EF4-FFF2-40B4-BE49-F238E27FC236}">
                <a16:creationId xmlns:a16="http://schemas.microsoft.com/office/drawing/2014/main" xmlns="" id="{4CC3ACD8-8BD6-4A7D-A5B8-32742FE88F66}"/>
              </a:ext>
            </a:extLst>
          </p:cNvPr>
          <p:cNvSpPr/>
          <p:nvPr/>
        </p:nvSpPr>
        <p:spPr>
          <a:xfrm>
            <a:off x="6148435" y="5452460"/>
            <a:ext cx="467502" cy="1087622"/>
          </a:xfrm>
          <a:prstGeom prst="diamond">
            <a:avLst/>
          </a:prstGeom>
          <a:solidFill>
            <a:schemeClr val="accent5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xmlns="" id="{59086D03-EE5F-41E3-BA18-7DEFA2EA737B}"/>
              </a:ext>
            </a:extLst>
          </p:cNvPr>
          <p:cNvSpPr txBox="1"/>
          <p:nvPr/>
        </p:nvSpPr>
        <p:spPr>
          <a:xfrm>
            <a:off x="7718937" y="5470049"/>
            <a:ext cx="36620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prstClr val="black"/>
                </a:solidFill>
                <a:latin typeface="Montserrat"/>
              </a:rPr>
              <a:t>En caso de presentar </a:t>
            </a:r>
            <a:r>
              <a:rPr lang="es-MX" sz="1600" b="1" dirty="0">
                <a:solidFill>
                  <a:prstClr val="black"/>
                </a:solidFill>
                <a:latin typeface="Montserrat"/>
              </a:rPr>
              <a:t>síntomas graves</a:t>
            </a:r>
            <a:r>
              <a:rPr lang="es-MX" sz="1600" dirty="0">
                <a:solidFill>
                  <a:prstClr val="black"/>
                </a:solidFill>
                <a:latin typeface="Montserrat"/>
              </a:rPr>
              <a:t>, se enviará recomendación al asegurado para </a:t>
            </a:r>
            <a:r>
              <a:rPr lang="es-MX" sz="1600" b="1" dirty="0">
                <a:solidFill>
                  <a:prstClr val="black"/>
                </a:solidFill>
                <a:latin typeface="Montserrat"/>
              </a:rPr>
              <a:t>acudir a la unidad médica.</a:t>
            </a:r>
          </a:p>
        </p:txBody>
      </p:sp>
      <p:pic>
        <p:nvPicPr>
          <p:cNvPr id="98" name="Picture 2">
            <a:extLst>
              <a:ext uri="{FF2B5EF4-FFF2-40B4-BE49-F238E27FC236}">
                <a16:creationId xmlns:a16="http://schemas.microsoft.com/office/drawing/2014/main" xmlns="" id="{C91A5953-E7E2-4E9A-A756-DBEB5C62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37" y="3961929"/>
            <a:ext cx="1027146" cy="73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Imagen 98">
            <a:extLst>
              <a:ext uri="{FF2B5EF4-FFF2-40B4-BE49-F238E27FC236}">
                <a16:creationId xmlns:a16="http://schemas.microsoft.com/office/drawing/2014/main" xmlns="" id="{8F453938-1B9B-4DA1-AD3A-20446EE658A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4" r="18219" b="-965"/>
          <a:stretch/>
        </p:blipFill>
        <p:spPr>
          <a:xfrm>
            <a:off x="879213" y="4309877"/>
            <a:ext cx="146672" cy="179122"/>
          </a:xfrm>
          <a:prstGeom prst="rect">
            <a:avLst/>
          </a:prstGeom>
        </p:spPr>
      </p:pic>
      <p:grpSp>
        <p:nvGrpSpPr>
          <p:cNvPr id="101" name="Grupo 100">
            <a:extLst>
              <a:ext uri="{FF2B5EF4-FFF2-40B4-BE49-F238E27FC236}">
                <a16:creationId xmlns:a16="http://schemas.microsoft.com/office/drawing/2014/main" xmlns="" id="{F3A3478A-EEE0-49D3-B94C-E98AA326EA6E}"/>
              </a:ext>
            </a:extLst>
          </p:cNvPr>
          <p:cNvGrpSpPr/>
          <p:nvPr/>
        </p:nvGrpSpPr>
        <p:grpSpPr>
          <a:xfrm>
            <a:off x="787866" y="5622969"/>
            <a:ext cx="580218" cy="644563"/>
            <a:chOff x="8640903" y="2392228"/>
            <a:chExt cx="912496" cy="912496"/>
          </a:xfrm>
        </p:grpSpPr>
        <p:pic>
          <p:nvPicPr>
            <p:cNvPr id="102" name="Imagen 101">
              <a:extLst>
                <a:ext uri="{FF2B5EF4-FFF2-40B4-BE49-F238E27FC236}">
                  <a16:creationId xmlns:a16="http://schemas.microsoft.com/office/drawing/2014/main" xmlns="" id="{D690A442-BAF8-40EE-A225-57297B6BA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0903" y="2392228"/>
              <a:ext cx="912496" cy="912496"/>
            </a:xfrm>
            <a:prstGeom prst="rect">
              <a:avLst/>
            </a:prstGeom>
          </p:spPr>
        </p:pic>
        <p:pic>
          <p:nvPicPr>
            <p:cNvPr id="103" name="Imagen 102">
              <a:extLst>
                <a:ext uri="{FF2B5EF4-FFF2-40B4-BE49-F238E27FC236}">
                  <a16:creationId xmlns:a16="http://schemas.microsoft.com/office/drawing/2014/main" xmlns="" id="{85F911D1-DDF4-4AAB-9667-038AA1DD7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5721" y="2857150"/>
              <a:ext cx="142374" cy="104215"/>
            </a:xfrm>
            <a:prstGeom prst="rect">
              <a:avLst/>
            </a:prstGeom>
          </p:spPr>
        </p:pic>
      </p:grpSp>
      <p:pic>
        <p:nvPicPr>
          <p:cNvPr id="104" name="Imagen 103">
            <a:extLst>
              <a:ext uri="{FF2B5EF4-FFF2-40B4-BE49-F238E27FC236}">
                <a16:creationId xmlns:a16="http://schemas.microsoft.com/office/drawing/2014/main" xmlns="" id="{3B1E9A15-CC3B-48BC-8CA2-CBC3A575742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17265" r="12158" b="26340"/>
          <a:stretch/>
        </p:blipFill>
        <p:spPr>
          <a:xfrm>
            <a:off x="6612534" y="2316713"/>
            <a:ext cx="744081" cy="624866"/>
          </a:xfrm>
          <a:prstGeom prst="rect">
            <a:avLst/>
          </a:prstGeom>
        </p:spPr>
      </p:pic>
      <p:pic>
        <p:nvPicPr>
          <p:cNvPr id="105" name="Imagen 104">
            <a:extLst>
              <a:ext uri="{FF2B5EF4-FFF2-40B4-BE49-F238E27FC236}">
                <a16:creationId xmlns:a16="http://schemas.microsoft.com/office/drawing/2014/main" xmlns="" id="{0E1E07C7-4104-44FA-923B-1A8E0CB2E9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242" y="3961929"/>
            <a:ext cx="684792" cy="684792"/>
          </a:xfrm>
          <a:prstGeom prst="rect">
            <a:avLst/>
          </a:prstGeom>
        </p:spPr>
      </p:pic>
      <p:pic>
        <p:nvPicPr>
          <p:cNvPr id="107" name="Imagen 106">
            <a:extLst>
              <a:ext uri="{FF2B5EF4-FFF2-40B4-BE49-F238E27FC236}">
                <a16:creationId xmlns:a16="http://schemas.microsoft.com/office/drawing/2014/main" xmlns="" id="{AE0924B4-B722-4C4B-A563-0C97A4A3EA9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34" y="5612583"/>
            <a:ext cx="654949" cy="654949"/>
          </a:xfrm>
          <a:prstGeom prst="rect">
            <a:avLst/>
          </a:prstGeom>
        </p:spPr>
      </p:pic>
      <p:sp>
        <p:nvSpPr>
          <p:cNvPr id="109" name="CuadroTexto 108">
            <a:extLst>
              <a:ext uri="{FF2B5EF4-FFF2-40B4-BE49-F238E27FC236}">
                <a16:creationId xmlns:a16="http://schemas.microsoft.com/office/drawing/2014/main" xmlns="" id="{95A36E75-0BBE-4993-9BCD-A1522D614626}"/>
              </a:ext>
            </a:extLst>
          </p:cNvPr>
          <p:cNvSpPr txBox="1"/>
          <p:nvPr/>
        </p:nvSpPr>
        <p:spPr>
          <a:xfrm>
            <a:off x="111997" y="532827"/>
            <a:ext cx="102725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prstClr val="black"/>
                </a:solidFill>
                <a:latin typeface="Montserrat"/>
              </a:rPr>
              <a:t>Con </a:t>
            </a:r>
            <a:r>
              <a:rPr lang="es-MX" sz="1800" b="1" dirty="0">
                <a:solidFill>
                  <a:prstClr val="black"/>
                </a:solidFill>
                <a:latin typeface="Montserrat"/>
              </a:rPr>
              <a:t>canales alternativos </a:t>
            </a:r>
            <a:r>
              <a:rPr lang="es-MX" sz="1800" dirty="0">
                <a:solidFill>
                  <a:prstClr val="black"/>
                </a:solidFill>
                <a:latin typeface="Montserrat"/>
              </a:rPr>
              <a:t>se potencializará la atención para aquellos </a:t>
            </a:r>
            <a:r>
              <a:rPr lang="es-MX" sz="1800" b="1" dirty="0">
                <a:solidFill>
                  <a:prstClr val="black"/>
                </a:solidFill>
                <a:latin typeface="Montserrat"/>
              </a:rPr>
              <a:t>asegurados</a:t>
            </a:r>
            <a:r>
              <a:rPr lang="es-MX" sz="1800" dirty="0">
                <a:solidFill>
                  <a:prstClr val="black"/>
                </a:solidFill>
                <a:latin typeface="Montserrat"/>
              </a:rPr>
              <a:t> que cuentan </a:t>
            </a:r>
            <a:r>
              <a:rPr lang="es-MX" sz="1800" b="1" dirty="0">
                <a:solidFill>
                  <a:prstClr val="black"/>
                </a:solidFill>
                <a:latin typeface="Montserrat"/>
              </a:rPr>
              <a:t>con una prueba de laboratorio positiva, </a:t>
            </a:r>
            <a:r>
              <a:rPr lang="es-MX" sz="1800" dirty="0">
                <a:solidFill>
                  <a:prstClr val="black"/>
                </a:solidFill>
                <a:latin typeface="Montserrat"/>
              </a:rPr>
              <a:t>desde este servicio digital.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prstClr val="black"/>
                </a:solidFill>
                <a:latin typeface="Montserrat"/>
              </a:rPr>
              <a:t>Se suscribieron </a:t>
            </a:r>
            <a:r>
              <a:rPr lang="es-MX" sz="1800" b="1" dirty="0">
                <a:solidFill>
                  <a:prstClr val="black"/>
                </a:solidFill>
                <a:latin typeface="Montserrat"/>
              </a:rPr>
              <a:t>convenios de intercambio de información</a:t>
            </a:r>
            <a:r>
              <a:rPr lang="es-MX" sz="1800" dirty="0">
                <a:solidFill>
                  <a:prstClr val="black"/>
                </a:solidFill>
                <a:latin typeface="Montserrat"/>
              </a:rPr>
              <a:t> con laboratorios externos para </a:t>
            </a:r>
            <a:r>
              <a:rPr lang="es-MX" sz="1800" b="1" dirty="0">
                <a:solidFill>
                  <a:prstClr val="black"/>
                </a:solidFill>
                <a:latin typeface="Montserrat"/>
              </a:rPr>
              <a:t>facilitar el trámite y expedición del permiso</a:t>
            </a:r>
            <a:r>
              <a:rPr lang="es-MX" sz="1800" dirty="0">
                <a:solidFill>
                  <a:prstClr val="black"/>
                </a:solidFill>
                <a:latin typeface="Montserrat"/>
              </a:rPr>
              <a:t>.</a:t>
            </a:r>
          </a:p>
        </p:txBody>
      </p:sp>
      <p:sp>
        <p:nvSpPr>
          <p:cNvPr id="110" name="11 Título">
            <a:extLst>
              <a:ext uri="{FF2B5EF4-FFF2-40B4-BE49-F238E27FC236}">
                <a16:creationId xmlns:a16="http://schemas.microsoft.com/office/drawing/2014/main" xmlns="" id="{219510DE-C979-40CD-82AE-40102709111F}"/>
              </a:ext>
            </a:extLst>
          </p:cNvPr>
          <p:cNvSpPr txBox="1">
            <a:spLocks/>
          </p:cNvSpPr>
          <p:nvPr/>
        </p:nvSpPr>
        <p:spPr>
          <a:xfrm>
            <a:off x="219612" y="188567"/>
            <a:ext cx="6905087" cy="413335"/>
          </a:xfrm>
          <a:prstGeom prst="rect">
            <a:avLst/>
          </a:prstGeom>
        </p:spPr>
        <p:txBody>
          <a:bodyPr vert="horz" lIns="68031" tIns="34016" rIns="68031" bIns="34016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1E423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300" b="0" i="0" u="none" strike="noStrike" kern="1200" cap="none" spc="0" normalizeH="0" baseline="0" noProof="0" dirty="0">
                <a:ln>
                  <a:noFill/>
                </a:ln>
                <a:solidFill>
                  <a:srgbClr val="1E4236"/>
                </a:solidFill>
                <a:effectLst/>
                <a:uLnTx/>
                <a:uFillTx/>
                <a:latin typeface="Montserrat SemiBold"/>
                <a:ea typeface="+mj-ea"/>
                <a:cs typeface="+mj-cs"/>
              </a:rPr>
              <a:t>Ventajas Permiso COVID-19 Versión 2.0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4F01FCF-08D3-48DE-B303-3006EC07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pPr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640541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D0CECE"/>
      </a:dk2>
      <a:lt2>
        <a:srgbClr val="E7E6E6"/>
      </a:lt2>
      <a:accent1>
        <a:srgbClr val="1E4236"/>
      </a:accent1>
      <a:accent2>
        <a:srgbClr val="A17C3C"/>
      </a:accent2>
      <a:accent3>
        <a:srgbClr val="C8A66A"/>
      </a:accent3>
      <a:accent4>
        <a:srgbClr val="D6BC8E"/>
      </a:accent4>
      <a:accent5>
        <a:srgbClr val="632523"/>
      </a:accent5>
      <a:accent6>
        <a:srgbClr val="953735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7084</TotalTime>
  <Words>1184</Words>
  <Application>Microsoft Office PowerPoint</Application>
  <PresentationFormat>Personalizado</PresentationFormat>
  <Paragraphs>135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1_Tema de Office</vt:lpstr>
      <vt:lpstr> Permiso COVID-19 Versión 2.0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Maria Rubio De La Garza</dc:creator>
  <cp:lastModifiedBy>Jose David Mendez Santa Cruz</cp:lastModifiedBy>
  <cp:revision>662</cp:revision>
  <cp:lastPrinted>2020-11-11T19:30:33Z</cp:lastPrinted>
  <dcterms:created xsi:type="dcterms:W3CDTF">2019-07-15T17:45:54Z</dcterms:created>
  <dcterms:modified xsi:type="dcterms:W3CDTF">2021-03-03T17:02:46Z</dcterms:modified>
</cp:coreProperties>
</file>